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9" r:id="rId5"/>
    <p:sldMasterId id="2147483742" r:id="rId6"/>
    <p:sldMasterId id="2147483732" r:id="rId7"/>
  </p:sldMasterIdLst>
  <p:notesMasterIdLst>
    <p:notesMasterId r:id="rId26"/>
  </p:notesMasterIdLst>
  <p:handoutMasterIdLst>
    <p:handoutMasterId r:id="rId27"/>
  </p:handoutMasterIdLst>
  <p:sldIdLst>
    <p:sldId id="492" r:id="rId8"/>
    <p:sldId id="1288" r:id="rId9"/>
    <p:sldId id="1295" r:id="rId10"/>
    <p:sldId id="1300" r:id="rId11"/>
    <p:sldId id="1301" r:id="rId12"/>
    <p:sldId id="1296" r:id="rId13"/>
    <p:sldId id="1286" r:id="rId14"/>
    <p:sldId id="1299" r:id="rId15"/>
    <p:sldId id="1274" r:id="rId16"/>
    <p:sldId id="1174" r:id="rId17"/>
    <p:sldId id="1176" r:id="rId18"/>
    <p:sldId id="1170" r:id="rId19"/>
    <p:sldId id="1276" r:id="rId20"/>
    <p:sldId id="1278" r:id="rId21"/>
    <p:sldId id="1290" r:id="rId22"/>
    <p:sldId id="1293" r:id="rId23"/>
    <p:sldId id="1294" r:id="rId24"/>
    <p:sldId id="1291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A"/>
    <a:srgbClr val="39516D"/>
    <a:srgbClr val="33CCCC"/>
    <a:srgbClr val="2C6DB4"/>
    <a:srgbClr val="4A6D95"/>
    <a:srgbClr val="9ABC59"/>
    <a:srgbClr val="404040"/>
    <a:srgbClr val="19B1D5"/>
    <a:srgbClr val="FF9300"/>
    <a:srgbClr val="4D7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5024"/>
  </p:normalViewPr>
  <p:slideViewPr>
    <p:cSldViewPr snapToGrid="0" showGuides="1">
      <p:cViewPr varScale="1">
        <p:scale>
          <a:sx n="68" d="100"/>
          <a:sy n="68" d="100"/>
        </p:scale>
        <p:origin x="714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6024"/>
    </p:cViewPr>
  </p:sorterViewPr>
  <p:notesViewPr>
    <p:cSldViewPr snapToGrid="0" showGuides="1">
      <p:cViewPr varScale="1">
        <p:scale>
          <a:sx n="81" d="100"/>
          <a:sy n="81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1858\AppData\Local\Microsoft\Windows\INetCache\Content.Outlook\FSP20GK4\Mat&#233;riel%20tous%20projets%20-en1718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Le</a:t>
            </a:r>
            <a:r>
              <a:rPr lang="en-US" sz="3200" baseline="0" dirty="0"/>
              <a:t> Type </a:t>
            </a:r>
            <a:r>
              <a:rPr lang="en-US" sz="3200" baseline="0" dirty="0" err="1"/>
              <a:t>d’équipement</a:t>
            </a:r>
            <a:r>
              <a:rPr lang="en-US" sz="3200" baseline="0" dirty="0"/>
              <a:t> </a:t>
            </a:r>
            <a:r>
              <a:rPr lang="en-US" sz="3200" baseline="0" dirty="0" err="1"/>
              <a:t>choisi</a:t>
            </a:r>
            <a:r>
              <a:rPr lang="en-US" sz="3200" baseline="0" dirty="0"/>
              <a:t> par les </a:t>
            </a:r>
            <a:r>
              <a:rPr lang="en-US" sz="3200" baseline="0" dirty="0" err="1"/>
              <a:t>écoles</a:t>
            </a:r>
            <a:r>
              <a:rPr lang="en-US" sz="3200" baseline="0" dirty="0"/>
              <a:t> de 2017 à 2019 (</a:t>
            </a:r>
            <a:r>
              <a:rPr lang="en-US" sz="3200" baseline="0" dirty="0" err="1"/>
              <a:t>nombre</a:t>
            </a:r>
            <a:r>
              <a:rPr lang="en-US" sz="3200" baseline="0" dirty="0"/>
              <a:t>)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dPt>
            <c:idx val="0"/>
            <c:bubble3D val="0"/>
            <c:spPr>
              <a:solidFill>
                <a:srgbClr val="1E4E7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66-4DCB-BBE7-16B7AED81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66-4DCB-BBE7-16B7AED81710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66-4DCB-BBE7-16B7AED81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66-4DCB-BBE7-16B7AED8171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TBI + projecteurs</c:v>
                </c:pt>
                <c:pt idx="1">
                  <c:v>Tablettes</c:v>
                </c:pt>
                <c:pt idx="2">
                  <c:v>Ordinateurs portables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2003</c:v>
                </c:pt>
                <c:pt idx="1">
                  <c:v>11988</c:v>
                </c:pt>
                <c:pt idx="2">
                  <c:v>7270</c:v>
                </c:pt>
                <c:pt idx="3">
                  <c:v>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66-4DCB-BBE7-16B7AED817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Le type </a:t>
            </a:r>
            <a:r>
              <a:rPr lang="en-US" sz="3200" dirty="0" err="1"/>
              <a:t>d'équipement</a:t>
            </a:r>
            <a:r>
              <a:rPr lang="en-US" sz="3200" dirty="0"/>
              <a:t> </a:t>
            </a:r>
            <a:r>
              <a:rPr lang="en-US" sz="3200" dirty="0" err="1"/>
              <a:t>choisi</a:t>
            </a:r>
            <a:r>
              <a:rPr lang="en-US" sz="3200" dirty="0"/>
              <a:t> par les </a:t>
            </a:r>
            <a:r>
              <a:rPr lang="en-US" sz="3200" dirty="0" err="1"/>
              <a:t>écoles</a:t>
            </a:r>
            <a:r>
              <a:rPr lang="en-US" sz="3200" dirty="0"/>
              <a:t> de 2017 à 2019 (budget)</a:t>
            </a:r>
          </a:p>
        </c:rich>
      </c:tx>
      <c:layout>
        <c:manualLayout>
          <c:xMode val="edge"/>
          <c:yMode val="edge"/>
          <c:x val="0.134177083333333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'[Matériel tous projets -en171819.xlsx]Feuil2'!$C$1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1D-4FC8-AF53-234F460F8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1D-4FC8-AF53-234F460F8B7C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1D-4FC8-AF53-234F460F8B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1D-4FC8-AF53-234F460F8B7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'[Matériel tous projets -en171819.xlsx]Feuil2'!$A$2:$A$5</c:f>
              <c:strCache>
                <c:ptCount val="4"/>
                <c:pt idx="0">
                  <c:v>TBI + projecteurs</c:v>
                </c:pt>
                <c:pt idx="1">
                  <c:v>Tablettes</c:v>
                </c:pt>
                <c:pt idx="2">
                  <c:v>Ordinateurs portables</c:v>
                </c:pt>
                <c:pt idx="3">
                  <c:v>Autres</c:v>
                </c:pt>
              </c:strCache>
            </c:strRef>
          </c:cat>
          <c:val>
            <c:numRef>
              <c:f>'[Matériel tous projets -en171819.xlsx]Feuil2'!$C$2:$C$5</c:f>
              <c:numCache>
                <c:formatCode>General</c:formatCode>
                <c:ptCount val="4"/>
                <c:pt idx="0">
                  <c:v>3766505.3000000003</c:v>
                </c:pt>
                <c:pt idx="1">
                  <c:v>4467552.57</c:v>
                </c:pt>
                <c:pt idx="2">
                  <c:v>3829094.57</c:v>
                </c:pt>
                <c:pt idx="3">
                  <c:v>1729821.48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1D-4FC8-AF53-234F460F8B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0523-F990-4670-9601-5F3DDCA84462}" type="datetimeFigureOut">
              <a:rPr lang="fr-BE" smtClean="0"/>
              <a:t>21-01-20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DA9C-C5C8-4F53-BA06-D0BD64918F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977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7446-2784-4471-8309-B8A7BE16C3B6}" type="datetimeFigureOut">
              <a:rPr lang="fr-BE" smtClean="0"/>
              <a:t>21-01-20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347A1-995B-4D27-A0BA-51B9FBF6CB6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97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ormal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279079"/>
            <a:ext cx="12192000" cy="2299842"/>
          </a:xfrm>
          <a:prstGeom prst="rect">
            <a:avLst/>
          </a:prstGeom>
        </p:spPr>
        <p:txBody>
          <a:bodyPr vert="horz" lIns="288000" tIns="72000" rIns="180000" bIns="72000" rtlCol="0" anchor="ctr" anchorCtr="1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66037B7-7C43-4A59-9F07-B12B6354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855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A86F88-8E88-428E-8E17-01201FD7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10078"/>
            <a:ext cx="12192000" cy="637849"/>
          </a:xfrm>
          <a:prstGeom prst="rect">
            <a:avLst/>
          </a:prstGeom>
        </p:spPr>
        <p:txBody>
          <a:bodyPr vert="horz" lIns="720000" tIns="72000" rIns="720000" bIns="72000" rtlCol="0" anchor="ctr" anchorCtr="1">
            <a:sp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32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CC46102-79CC-4DAB-83C6-702609D9E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D08375-02DB-4299-B4BC-BD337631AB39}"/>
              </a:ext>
            </a:extLst>
          </p:cNvPr>
          <p:cNvSpPr txBox="1"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072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comp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601A87F-7887-4DA5-AF94-8A9A976C474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C7FDD93-E98E-4B72-895F-7D48CF037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659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89131E-5955-451C-B587-40687348DF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206042"/>
            <a:ext cx="6096000" cy="514738"/>
          </a:xfrm>
          <a:prstGeom prst="rect">
            <a:avLst/>
          </a:prstGeom>
        </p:spPr>
        <p:txBody>
          <a:bodyPr vert="horz" wrap="square" lIns="180000" tIns="72000" rIns="108000" bIns="72000" rtlCol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4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6037B3-0CAC-4057-BB33-265F54F14A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3104504"/>
            <a:ext cx="6096001" cy="648997"/>
          </a:xfrm>
          <a:prstGeom prst="rect">
            <a:avLst/>
          </a:prstGeom>
        </p:spPr>
        <p:txBody>
          <a:bodyPr vert="horz" wrap="square" lIns="180000" tIns="108000" rIns="180000" bIns="108000" rtlCol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800" baseline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  <a:endParaRPr lang="en-US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DBE9E7F-8C61-4B80-B6FB-5DAAF7936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08960A-4200-4496-AB2F-45BB74A5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1"/>
            <a:ext cx="6096002" cy="647664"/>
          </a:xfrm>
          <a:prstGeom prst="rect">
            <a:avLst/>
          </a:prstGeom>
        </p:spPr>
        <p:txBody>
          <a:bodyPr wrap="square"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4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ormal. Contenu à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2800109"/>
            <a:ext cx="6096000" cy="1354217"/>
          </a:xfrm>
          <a:prstGeom prst="rect">
            <a:avLst/>
          </a:prstGeom>
        </p:spPr>
        <p:txBody>
          <a:bodyPr lIns="28800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800109"/>
            <a:ext cx="6096000" cy="1354217"/>
          </a:xfrm>
          <a:prstGeom prst="rect">
            <a:avLst/>
          </a:prstGeom>
        </p:spPr>
        <p:txBody>
          <a:bodyPr lIns="28800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61CF363-D702-423D-BE59-C73540F2F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31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.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B5B5B9D-8DCD-4925-B4BC-3623A5AF1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03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 userDrawn="1"/>
        </p:nvGrpSpPr>
        <p:grpSpPr>
          <a:xfrm>
            <a:off x="4771697" y="2406731"/>
            <a:ext cx="2648605" cy="2044537"/>
            <a:chOff x="4183118" y="1952390"/>
            <a:chExt cx="3825763" cy="295322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sp>
        <p:nvSpPr>
          <p:cNvPr id="15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494254" y="1979999"/>
            <a:ext cx="4178968" cy="468000"/>
          </a:xfrm>
          <a:prstGeom prst="rect">
            <a:avLst/>
          </a:prstGeom>
        </p:spPr>
        <p:txBody>
          <a:bodyPr lIns="0" tIns="36000" rIns="0" bIns="36000" anchor="ctr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991284" y="1979999"/>
            <a:ext cx="4646967" cy="468000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3654252" y="4463999"/>
            <a:ext cx="2304000" cy="468000"/>
          </a:xfrm>
          <a:prstGeom prst="rect">
            <a:avLst/>
          </a:prstGeom>
        </p:spPr>
        <p:txBody>
          <a:bodyPr wrap="none" lIns="0" tIns="36000" rIns="0" bIns="36000" anchor="ctr" anchorCtr="1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494253" y="1728000"/>
            <a:ext cx="4032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6138253" y="1728000"/>
            <a:ext cx="4500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2214252" y="4878318"/>
            <a:ext cx="5148000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290253" y="3411371"/>
            <a:ext cx="3305906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7480532" y="3000981"/>
            <a:ext cx="3157721" cy="442035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4889744" y="2988000"/>
            <a:ext cx="2369819" cy="442035"/>
          </a:xfrm>
          <a:prstGeom prst="rect">
            <a:avLst/>
          </a:prstGeom>
        </p:spPr>
        <p:txBody>
          <a:bodyPr wrap="none" lIns="0" tIns="36000" rIns="0" bIns="36000" anchor="ctr" anchorCtr="1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48CE903-16AC-46F6-BE25-FC88AF280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56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7">
            <a:extLst>
              <a:ext uri="{FF2B5EF4-FFF2-40B4-BE49-F238E27FC236}">
                <a16:creationId xmlns:a16="http://schemas.microsoft.com/office/drawing/2014/main" id="{A5AC07FB-D356-4001-9DD2-F2494C232407}"/>
              </a:ext>
            </a:extLst>
          </p:cNvPr>
          <p:cNvSpPr>
            <a:spLocks noChangeAspect="1"/>
          </p:cNvSpPr>
          <p:nvPr userDrawn="1"/>
        </p:nvSpPr>
        <p:spPr>
          <a:xfrm>
            <a:off x="2226489" y="300818"/>
            <a:ext cx="8125163" cy="6197182"/>
          </a:xfrm>
          <a:custGeom>
            <a:avLst/>
            <a:gdLst>
              <a:gd name="connsiteX0" fmla="*/ 1003177 w 3666478"/>
              <a:gd name="connsiteY0" fmla="*/ 0 h 2796466"/>
              <a:gd name="connsiteX1" fmla="*/ 2059619 w 3666478"/>
              <a:gd name="connsiteY1" fmla="*/ 0 h 2796466"/>
              <a:gd name="connsiteX2" fmla="*/ 3666478 w 3666478"/>
              <a:gd name="connsiteY2" fmla="*/ 1109709 h 2796466"/>
              <a:gd name="connsiteX3" fmla="*/ 0 w 3666478"/>
              <a:gd name="connsiteY3" fmla="*/ 2796466 h 2796466"/>
              <a:gd name="connsiteX4" fmla="*/ 1003177 w 3666478"/>
              <a:gd name="connsiteY4" fmla="*/ 0 h 279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478" h="2796466">
                <a:moveTo>
                  <a:pt x="1003177" y="0"/>
                </a:moveTo>
                <a:lnTo>
                  <a:pt x="2059619" y="0"/>
                </a:lnTo>
                <a:lnTo>
                  <a:pt x="3666478" y="1109709"/>
                </a:lnTo>
                <a:lnTo>
                  <a:pt x="0" y="2796466"/>
                </a:lnTo>
                <a:lnTo>
                  <a:pt x="1003177" y="0"/>
                </a:lnTo>
                <a:close/>
              </a:path>
            </a:pathLst>
          </a:custGeom>
          <a:solidFill>
            <a:srgbClr val="ACE4E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4771697" y="2406731"/>
            <a:ext cx="2648605" cy="2044537"/>
            <a:chOff x="4183118" y="1952390"/>
            <a:chExt cx="3825763" cy="295322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034540"/>
              <a:ext cx="3657600" cy="278892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118" y="1952390"/>
              <a:ext cx="3825763" cy="2953220"/>
            </a:xfrm>
            <a:prstGeom prst="rect">
              <a:avLst/>
            </a:prstGeom>
          </p:spPr>
        </p:pic>
      </p:grpSp>
      <p:sp>
        <p:nvSpPr>
          <p:cNvPr id="15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494254" y="1979999"/>
            <a:ext cx="4178968" cy="468000"/>
          </a:xfrm>
          <a:prstGeom prst="rect">
            <a:avLst/>
          </a:prstGeom>
        </p:spPr>
        <p:txBody>
          <a:bodyPr lIns="0" tIns="36000" rIns="0" bIns="36000" anchor="ctr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991284" y="1979999"/>
            <a:ext cx="4646967" cy="468000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3654252" y="4463999"/>
            <a:ext cx="2304000" cy="468000"/>
          </a:xfrm>
          <a:prstGeom prst="rect">
            <a:avLst/>
          </a:prstGeom>
        </p:spPr>
        <p:txBody>
          <a:bodyPr wrap="none" lIns="0" tIns="36000" rIns="0" bIns="36000" anchor="ctr" anchorCtr="1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494253" y="1728000"/>
            <a:ext cx="4032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6138253" y="1728000"/>
            <a:ext cx="4500000" cy="360000"/>
          </a:xfrm>
          <a:prstGeom prst="rect">
            <a:avLst/>
          </a:prstGeom>
        </p:spPr>
        <p:txBody>
          <a:bodyPr wrap="square" lIns="0" tIns="36000" rIns="0" bIns="36000" anchor="b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2214252" y="4878318"/>
            <a:ext cx="5148000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290253" y="3411371"/>
            <a:ext cx="3305906" cy="360000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7480532" y="3000981"/>
            <a:ext cx="3157721" cy="442035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4889744" y="2988000"/>
            <a:ext cx="2369819" cy="442035"/>
          </a:xfrm>
          <a:prstGeom prst="rect">
            <a:avLst/>
          </a:prstGeom>
        </p:spPr>
        <p:txBody>
          <a:bodyPr wrap="none" lIns="0" tIns="36000" rIns="0" bIns="36000" anchor="ctr" anchorCtr="1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Modifiez les styles</a:t>
            </a:r>
            <a:endParaRPr lang="fr-BE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48CE903-16AC-46F6-BE25-FC88AF280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895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70" y="2402586"/>
            <a:ext cx="3086100" cy="2052828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1B4769A-9A9A-4EB5-926D-76650487B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143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1B4769A-9A9A-4EB5-926D-76650487B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CD65A5-C6D0-4854-8B8D-4BF38697F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42" y="2455423"/>
            <a:ext cx="4730115" cy="19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 comp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601A87F-7887-4DA5-AF94-8A9A976C474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C7FDD93-E98E-4B72-895F-7D48CF037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12" y="6498000"/>
            <a:ext cx="10708888" cy="360000"/>
          </a:xfrm>
          <a:prstGeom prst="rect">
            <a:avLst/>
          </a:prstGeom>
        </p:spPr>
        <p:txBody>
          <a:bodyPr lIns="0" tIns="0" rIns="432000" bIns="0" anchor="ctr" anchorCtr="0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462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digitalwallonia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twitter.com/@digitalwallonia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nfo@digitalwallonia.be" TargetMode="External"/><Relationship Id="rId5" Type="http://schemas.openxmlformats.org/officeDocument/2006/relationships/hyperlink" Target="http://www.digitalwallonia.be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adn.be/" TargetMode="Externa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1000039-49BD-4D31-8C9C-C325C9E23EF3}"/>
              </a:ext>
            </a:extLst>
          </p:cNvPr>
          <p:cNvSpPr txBox="1"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ésultat de recherche d'images pour &quot;logo école numérique digital wallonia&quot;">
            <a:extLst>
              <a:ext uri="{FF2B5EF4-FFF2-40B4-BE49-F238E27FC236}">
                <a16:creationId xmlns:a16="http://schemas.microsoft.com/office/drawing/2014/main" id="{175A2E84-14A0-402A-8113-7AC9480F94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4" y="6270867"/>
            <a:ext cx="1739431" cy="4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logo wallonie&quot;">
            <a:extLst>
              <a:ext uri="{FF2B5EF4-FFF2-40B4-BE49-F238E27FC236}">
                <a16:creationId xmlns:a16="http://schemas.microsoft.com/office/drawing/2014/main" id="{26760BBB-051E-436A-8BE6-7D8DE5BBF5D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40" name="Picture 16" descr="Logo Wallonie">
            <a:extLst>
              <a:ext uri="{FF2B5EF4-FFF2-40B4-BE49-F238E27FC236}">
                <a16:creationId xmlns:a16="http://schemas.microsoft.com/office/drawing/2014/main" id="{E444F49C-A45D-481C-AC5C-FAF4BED5C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23099" r="25124" b="25458"/>
          <a:stretch/>
        </p:blipFill>
        <p:spPr bwMode="auto">
          <a:xfrm>
            <a:off x="77002" y="6040605"/>
            <a:ext cx="567794" cy="7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wallonie fse feder&quot;">
            <a:extLst>
              <a:ext uri="{FF2B5EF4-FFF2-40B4-BE49-F238E27FC236}">
                <a16:creationId xmlns:a16="http://schemas.microsoft.com/office/drawing/2014/main" id="{991CF122-54C7-4E85-B9CC-2FC8BDD0B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16" y="6230059"/>
            <a:ext cx="2122087" cy="5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31" r:id="rId2"/>
    <p:sldLayoutId id="2147483664" r:id="rId3"/>
    <p:sldLayoutId id="2147483670" r:id="rId4"/>
    <p:sldLayoutId id="2147483668" r:id="rId5"/>
    <p:sldLayoutId id="2147483741" r:id="rId6"/>
    <p:sldLayoutId id="2147483765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2C6DB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49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82663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4319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974850" indent="-2762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6437E249-F904-4FCA-93F5-4BFCB278EFD3}"/>
              </a:ext>
            </a:extLst>
          </p:cNvPr>
          <p:cNvSpPr/>
          <p:nvPr userDrawn="1"/>
        </p:nvSpPr>
        <p:spPr>
          <a:xfrm rot="5400000">
            <a:off x="-1732637" y="1732636"/>
            <a:ext cx="6295938" cy="2830663"/>
          </a:xfrm>
          <a:prstGeom prst="rtTriangle">
            <a:avLst/>
          </a:prstGeom>
          <a:gradFill>
            <a:gsLst>
              <a:gs pos="0">
                <a:srgbClr val="009AD6"/>
              </a:gs>
              <a:gs pos="100000">
                <a:srgbClr val="80D5DA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0A26DE3-F586-47FD-A865-C7011BFDE0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4" y="6279811"/>
            <a:ext cx="1288729" cy="5305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EB26B3-6FD8-432D-BC1D-CE6D6A32C48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0691" r="3023" b="1742"/>
          <a:stretch/>
        </p:blipFill>
        <p:spPr>
          <a:xfrm>
            <a:off x="58299" y="6282000"/>
            <a:ext cx="841005" cy="57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7259B0-FBA1-441C-BD3C-66F5378D99E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C6DB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B4F8A78-5BF0-498F-A9E2-B751292AFB3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2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3E5D485-68E0-4A63-B4AD-75C6701D6C7D}"/>
              </a:ext>
            </a:extLst>
          </p:cNvPr>
          <p:cNvSpPr txBox="1"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C6DB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63F5236-D4D4-4DFB-97CA-341278821325}" type="slidenum">
              <a:rPr lang="fr-BE" sz="1400" smtClean="0">
                <a:solidFill>
                  <a:schemeClr val="bg1"/>
                </a:solidFill>
              </a:rPr>
              <a:pPr algn="ctr"/>
              <a:t>‹N°›</a:t>
            </a:fld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1E7008-90D9-44C3-A4E1-F3BB1E472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42" y="1127726"/>
            <a:ext cx="4730115" cy="1947154"/>
          </a:xfrm>
          <a:prstGeom prst="rect">
            <a:avLst/>
          </a:prstGeom>
        </p:spPr>
      </p:pic>
      <p:sp>
        <p:nvSpPr>
          <p:cNvPr id="10" name="Bulle narrative : rectangle 4">
            <a:extLst>
              <a:ext uri="{FF2B5EF4-FFF2-40B4-BE49-F238E27FC236}">
                <a16:creationId xmlns:a16="http://schemas.microsoft.com/office/drawing/2014/main" id="{63622EBB-47C1-452D-90B1-AEFBC45BE3FA}"/>
              </a:ext>
            </a:extLst>
          </p:cNvPr>
          <p:cNvSpPr/>
          <p:nvPr/>
        </p:nvSpPr>
        <p:spPr>
          <a:xfrm>
            <a:off x="180000" y="180000"/>
            <a:ext cx="3683909" cy="833663"/>
          </a:xfrm>
          <a:prstGeom prst="wedgeRectCallout">
            <a:avLst>
              <a:gd name="adj1" fmla="val 49841"/>
              <a:gd name="adj2" fmla="val 13699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fr-BE" sz="4000" dirty="0" err="1">
                <a:solidFill>
                  <a:schemeClr val="tx1"/>
                </a:solidFill>
              </a:rPr>
              <a:t>We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>
                <a:solidFill>
                  <a:srgbClr val="0095D6"/>
                </a:solidFill>
              </a:rPr>
              <a:t>love</a:t>
            </a:r>
            <a:r>
              <a:rPr lang="fr-BE" sz="4000" dirty="0">
                <a:solidFill>
                  <a:schemeClr val="tx1"/>
                </a:solidFill>
              </a:rPr>
              <a:t> digital !</a:t>
            </a:r>
          </a:p>
        </p:txBody>
      </p:sp>
      <p:sp>
        <p:nvSpPr>
          <p:cNvPr id="11" name="Bulle narrative : rectangle 5">
            <a:extLst>
              <a:ext uri="{FF2B5EF4-FFF2-40B4-BE49-F238E27FC236}">
                <a16:creationId xmlns:a16="http://schemas.microsoft.com/office/drawing/2014/main" id="{0EF87C4D-269B-4010-BD84-E016B7F60C8C}"/>
              </a:ext>
            </a:extLst>
          </p:cNvPr>
          <p:cNvSpPr/>
          <p:nvPr/>
        </p:nvSpPr>
        <p:spPr>
          <a:xfrm>
            <a:off x="8145041" y="180000"/>
            <a:ext cx="3846934" cy="833663"/>
          </a:xfrm>
          <a:prstGeom prst="wedgeRectCallout">
            <a:avLst>
              <a:gd name="adj1" fmla="val -52648"/>
              <a:gd name="adj2" fmla="val 145332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fr-BE" sz="4000" dirty="0" err="1">
                <a:solidFill>
                  <a:schemeClr val="tx1"/>
                </a:solidFill>
              </a:rPr>
              <a:t>We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rgbClr val="0095D6"/>
                </a:solidFill>
              </a:rPr>
              <a:t>make</a:t>
            </a:r>
            <a:r>
              <a:rPr lang="fr-BE" sz="4000" dirty="0">
                <a:solidFill>
                  <a:schemeClr val="tx1"/>
                </a:solidFill>
              </a:rPr>
              <a:t> digital !</a:t>
            </a:r>
          </a:p>
        </p:txBody>
      </p:sp>
      <p:sp>
        <p:nvSpPr>
          <p:cNvPr id="12" name="Bulle narrative : rectangle 6">
            <a:extLst>
              <a:ext uri="{FF2B5EF4-FFF2-40B4-BE49-F238E27FC236}">
                <a16:creationId xmlns:a16="http://schemas.microsoft.com/office/drawing/2014/main" id="{8C45DD44-7D82-4622-B606-61455998DB05}"/>
              </a:ext>
            </a:extLst>
          </p:cNvPr>
          <p:cNvSpPr/>
          <p:nvPr/>
        </p:nvSpPr>
        <p:spPr>
          <a:xfrm>
            <a:off x="4076893" y="180000"/>
            <a:ext cx="3864364" cy="833663"/>
          </a:xfrm>
          <a:prstGeom prst="wedgeRectCallout">
            <a:avLst>
              <a:gd name="adj1" fmla="val 4722"/>
              <a:gd name="adj2" fmla="val 14101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fr-BE" sz="4000" dirty="0" err="1">
                <a:solidFill>
                  <a:schemeClr val="tx1"/>
                </a:solidFill>
              </a:rPr>
              <a:t>We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>
                <a:solidFill>
                  <a:srgbClr val="0095D6"/>
                </a:solidFill>
              </a:rPr>
              <a:t>know</a:t>
            </a:r>
            <a:r>
              <a:rPr lang="fr-BE" sz="4000" dirty="0">
                <a:solidFill>
                  <a:schemeClr val="tx1"/>
                </a:solidFill>
              </a:rPr>
              <a:t> digital !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FA6885D-134B-48D6-80B1-C07B6A7FBE28}"/>
              </a:ext>
            </a:extLst>
          </p:cNvPr>
          <p:cNvCxnSpPr>
            <a:cxnSpLocks/>
          </p:cNvCxnSpPr>
          <p:nvPr userDrawn="1"/>
        </p:nvCxnSpPr>
        <p:spPr>
          <a:xfrm>
            <a:off x="0" y="32040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B821C0C-B781-4E12-9141-8E19AE98094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04000"/>
            <a:ext cx="0" cy="3654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ous-titre 1">
            <a:extLst>
              <a:ext uri="{FF2B5EF4-FFF2-40B4-BE49-F238E27FC236}">
                <a16:creationId xmlns:a16="http://schemas.microsoft.com/office/drawing/2014/main" id="{9159860C-0E31-4EFE-B13E-46ECAEC44BDF}"/>
              </a:ext>
            </a:extLst>
          </p:cNvPr>
          <p:cNvSpPr txBox="1">
            <a:spLocks/>
          </p:cNvSpPr>
          <p:nvPr userDrawn="1"/>
        </p:nvSpPr>
        <p:spPr>
          <a:xfrm>
            <a:off x="0" y="3204000"/>
            <a:ext cx="6081712" cy="3623281"/>
          </a:xfrm>
          <a:prstGeom prst="rect">
            <a:avLst/>
          </a:prstGeom>
        </p:spPr>
        <p:txBody>
          <a:bodyPr wrap="square" lIns="0" tIns="72000" rIns="144000" bIns="72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826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319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974850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b="1" dirty="0">
                <a:solidFill>
                  <a:schemeClr val="tx1"/>
                </a:solidFill>
              </a:rPr>
              <a:t>Agence du Numérique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dirty="0"/>
              <a:t>Av. Prince de Liège, 133 - 5100 Jambes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dirty="0"/>
              <a:t>+32 (0)81 778080</a:t>
            </a:r>
            <a:br>
              <a:rPr lang="fr-BE" sz="2400" dirty="0"/>
            </a:br>
            <a:r>
              <a:rPr lang="fr-BE" sz="2400" dirty="0">
                <a:hlinkClick r:id="rId4"/>
              </a:rPr>
              <a:t>www.adn.be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b="1" dirty="0"/>
              <a:t>Digital Wallonia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dirty="0">
                <a:hlinkClick r:id="rId5"/>
              </a:rPr>
              <a:t>www.digitalwallonia.be</a:t>
            </a:r>
            <a:br>
              <a:rPr lang="fr-BE" sz="2400" dirty="0"/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info@digitalwallonia.be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@</a:t>
            </a:r>
            <a:r>
              <a:rPr lang="fr-BE" sz="2400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digitalwallonia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facebook.com/</a:t>
            </a:r>
            <a:r>
              <a:rPr lang="fr-BE" sz="2400" dirty="0" err="1">
                <a:solidFill>
                  <a:schemeClr val="bg1">
                    <a:lumMod val="50000"/>
                  </a:schemeClr>
                </a:solidFill>
                <a:hlinkClick r:id="rId8"/>
              </a:rPr>
              <a:t>digitalwallonia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A93F8DA-0F2C-4BF9-B6DA-5518F6308C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4" y="6279811"/>
            <a:ext cx="1288729" cy="53050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79A3D14-8EB4-4EA8-9ED5-A60FE35059E2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0691" r="3023" b="1742"/>
          <a:stretch/>
        </p:blipFill>
        <p:spPr>
          <a:xfrm>
            <a:off x="58299" y="6282000"/>
            <a:ext cx="84100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digitalwallonia.be/fr/publications/projets-ecole-numeriqu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wallonia.be/fr/projets/ecole-numerique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ecolenumerique.be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hyperlink" Target="https://emploi.wallonie.be/home/plan-numerique-pour-leducation/ecole-numeriqu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stasser@spw.wallonie.be" TargetMode="External"/><Relationship Id="rId2" Type="http://schemas.openxmlformats.org/officeDocument/2006/relationships/hyperlink" Target="mailto:pauline.bievez@gov.wallonie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dre.blavier@adn.be" TargetMode="External"/><Relationship Id="rId5" Type="http://schemas.openxmlformats.org/officeDocument/2006/relationships/hyperlink" Target="mailto:andre.delacharlerie@adn.be" TargetMode="External"/><Relationship Id="rId4" Type="http://schemas.openxmlformats.org/officeDocument/2006/relationships/hyperlink" Target="mailto:marie.roquiny@spw.wallonie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digitalwallonia.be/fr/publications/2019-202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80412-EDDB-433C-981E-736F14BF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rme libre 7">
            <a:extLst>
              <a:ext uri="{FF2B5EF4-FFF2-40B4-BE49-F238E27FC236}">
                <a16:creationId xmlns:a16="http://schemas.microsoft.com/office/drawing/2014/main" id="{4DB6CC93-6D19-4368-8D46-D60713F82E5B}"/>
              </a:ext>
            </a:extLst>
          </p:cNvPr>
          <p:cNvSpPr>
            <a:spLocks noChangeAspect="1"/>
          </p:cNvSpPr>
          <p:nvPr/>
        </p:nvSpPr>
        <p:spPr>
          <a:xfrm>
            <a:off x="3562529" y="931088"/>
            <a:ext cx="6550054" cy="4995823"/>
          </a:xfrm>
          <a:custGeom>
            <a:avLst/>
            <a:gdLst>
              <a:gd name="connsiteX0" fmla="*/ 1003177 w 3666478"/>
              <a:gd name="connsiteY0" fmla="*/ 0 h 2796466"/>
              <a:gd name="connsiteX1" fmla="*/ 2059619 w 3666478"/>
              <a:gd name="connsiteY1" fmla="*/ 0 h 2796466"/>
              <a:gd name="connsiteX2" fmla="*/ 3666478 w 3666478"/>
              <a:gd name="connsiteY2" fmla="*/ 1109709 h 2796466"/>
              <a:gd name="connsiteX3" fmla="*/ 0 w 3666478"/>
              <a:gd name="connsiteY3" fmla="*/ 2796466 h 2796466"/>
              <a:gd name="connsiteX4" fmla="*/ 1003177 w 3666478"/>
              <a:gd name="connsiteY4" fmla="*/ 0 h 279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478" h="2796466">
                <a:moveTo>
                  <a:pt x="1003177" y="0"/>
                </a:moveTo>
                <a:lnTo>
                  <a:pt x="2059619" y="0"/>
                </a:lnTo>
                <a:lnTo>
                  <a:pt x="3666478" y="1109709"/>
                </a:lnTo>
                <a:lnTo>
                  <a:pt x="0" y="2796466"/>
                </a:lnTo>
                <a:lnTo>
                  <a:pt x="1003177" y="0"/>
                </a:lnTo>
                <a:close/>
              </a:path>
            </a:pathLst>
          </a:custGeom>
          <a:noFill/>
          <a:ln w="19050">
            <a:gradFill>
              <a:gsLst>
                <a:gs pos="100000">
                  <a:srgbClr val="029CD6"/>
                </a:gs>
                <a:gs pos="0">
                  <a:srgbClr val="7BD1D5">
                    <a:alpha val="50196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61A696-A142-43A7-B964-05D378925B78}"/>
              </a:ext>
            </a:extLst>
          </p:cNvPr>
          <p:cNvSpPr txBox="1"/>
          <p:nvPr/>
        </p:nvSpPr>
        <p:spPr>
          <a:xfrm>
            <a:off x="6545178" y="2197230"/>
            <a:ext cx="5646821" cy="2463545"/>
          </a:xfrm>
          <a:prstGeom prst="rect">
            <a:avLst/>
          </a:prstGeom>
          <a:noFill/>
        </p:spPr>
        <p:txBody>
          <a:bodyPr wrap="square" lIns="108000" tIns="108000" rIns="540000" rtlCol="0" anchor="ctr" anchorCtr="0">
            <a:spAutoFit/>
          </a:bodyPr>
          <a:lstStyle/>
          <a:p>
            <a:pPr algn="r">
              <a:lnSpc>
                <a:spcPts val="3600"/>
              </a:lnSpc>
            </a:pPr>
            <a:r>
              <a:rPr lang="fr-BE" sz="3200" b="1" dirty="0"/>
              <a:t> Ecole Numérique</a:t>
            </a:r>
          </a:p>
          <a:p>
            <a:pPr algn="r">
              <a:lnSpc>
                <a:spcPts val="3600"/>
              </a:lnSpc>
            </a:pPr>
            <a:r>
              <a:rPr lang="fr-BE" sz="3200" dirty="0"/>
              <a:t>Bilan &amp; perspectives</a:t>
            </a:r>
          </a:p>
          <a:p>
            <a:pPr algn="r">
              <a:lnSpc>
                <a:spcPts val="3600"/>
              </a:lnSpc>
            </a:pPr>
            <a:r>
              <a:rPr lang="fr-BE" sz="3200" dirty="0"/>
              <a:t>Présentation de l’appel à projets « EN 2020 »</a:t>
            </a:r>
          </a:p>
          <a:p>
            <a:pPr algn="r">
              <a:lnSpc>
                <a:spcPts val="3600"/>
              </a:lnSpc>
            </a:pPr>
            <a:r>
              <a:rPr lang="fr-BE" sz="3200" dirty="0">
                <a:solidFill>
                  <a:schemeClr val="bg1">
                    <a:lumMod val="50000"/>
                  </a:schemeClr>
                </a:solidFill>
              </a:rPr>
              <a:t>Floreffe, 22/01/2020</a:t>
            </a:r>
            <a:endParaRPr lang="fr-BE" sz="32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Forme libre 2">
            <a:extLst>
              <a:ext uri="{FF2B5EF4-FFF2-40B4-BE49-F238E27FC236}">
                <a16:creationId xmlns:a16="http://schemas.microsoft.com/office/drawing/2014/main" id="{E9693143-79D3-419F-A319-43B072604ED5}"/>
              </a:ext>
            </a:extLst>
          </p:cNvPr>
          <p:cNvSpPr/>
          <p:nvPr/>
        </p:nvSpPr>
        <p:spPr>
          <a:xfrm>
            <a:off x="0" y="0"/>
            <a:ext cx="7750628" cy="6148251"/>
          </a:xfrm>
          <a:custGeom>
            <a:avLst/>
            <a:gdLst>
              <a:gd name="connsiteX0" fmla="*/ 1593668 w 7750628"/>
              <a:gd name="connsiteY0" fmla="*/ 0 h 6148251"/>
              <a:gd name="connsiteX1" fmla="*/ 4023360 w 7750628"/>
              <a:gd name="connsiteY1" fmla="*/ 0 h 6148251"/>
              <a:gd name="connsiteX2" fmla="*/ 7750628 w 7750628"/>
              <a:gd name="connsiteY2" fmla="*/ 2586446 h 6148251"/>
              <a:gd name="connsiteX3" fmla="*/ 0 w 7750628"/>
              <a:gd name="connsiteY3" fmla="*/ 6148251 h 6148251"/>
              <a:gd name="connsiteX4" fmla="*/ 0 w 7750628"/>
              <a:gd name="connsiteY4" fmla="*/ 4397829 h 6148251"/>
              <a:gd name="connsiteX5" fmla="*/ 1593668 w 7750628"/>
              <a:gd name="connsiteY5" fmla="*/ 0 h 61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8" h="6148251">
                <a:moveTo>
                  <a:pt x="1593668" y="0"/>
                </a:moveTo>
                <a:lnTo>
                  <a:pt x="4023360" y="0"/>
                </a:lnTo>
                <a:lnTo>
                  <a:pt x="7750628" y="2586446"/>
                </a:lnTo>
                <a:lnTo>
                  <a:pt x="0" y="6148251"/>
                </a:lnTo>
                <a:lnTo>
                  <a:pt x="0" y="4397829"/>
                </a:lnTo>
                <a:lnTo>
                  <a:pt x="1593668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12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680923-2C19-4AAE-A171-3B13B3FA13EC}"/>
              </a:ext>
            </a:extLst>
          </p:cNvPr>
          <p:cNvGrpSpPr/>
          <p:nvPr/>
        </p:nvGrpSpPr>
        <p:grpSpPr>
          <a:xfrm>
            <a:off x="8937424" y="144908"/>
            <a:ext cx="3018390" cy="951247"/>
            <a:chOff x="89494" y="5812006"/>
            <a:chExt cx="3018390" cy="951247"/>
          </a:xfrm>
        </p:grpSpPr>
        <p:pic>
          <p:nvPicPr>
            <p:cNvPr id="6" name="Picture 2" descr="Résultat de recherche d'images pour &quot;logo école numérique digital wallonia&quot;">
              <a:extLst>
                <a:ext uri="{FF2B5EF4-FFF2-40B4-BE49-F238E27FC236}">
                  <a16:creationId xmlns:a16="http://schemas.microsoft.com/office/drawing/2014/main" id="{3311D85C-A1D6-48BF-9125-24FB69A62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49" y="6133859"/>
              <a:ext cx="2223435" cy="62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Logo Wallonie">
              <a:extLst>
                <a:ext uri="{FF2B5EF4-FFF2-40B4-BE49-F238E27FC236}">
                  <a16:creationId xmlns:a16="http://schemas.microsoft.com/office/drawing/2014/main" id="{884738EB-2E5A-457F-BB38-1F26537C56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1" t="23099" r="25124" b="25458"/>
            <a:stretch/>
          </p:blipFill>
          <p:spPr bwMode="auto">
            <a:xfrm>
              <a:off x="89494" y="5812006"/>
              <a:ext cx="747408" cy="95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599BD4-8E14-43A8-BE63-8F1B448CB154}"/>
              </a:ext>
            </a:extLst>
          </p:cNvPr>
          <p:cNvGrpSpPr/>
          <p:nvPr/>
        </p:nvGrpSpPr>
        <p:grpSpPr>
          <a:xfrm>
            <a:off x="3128033" y="6018300"/>
            <a:ext cx="5935934" cy="653705"/>
            <a:chOff x="4060781" y="5857044"/>
            <a:chExt cx="5935934" cy="653705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96F8BA4-43F4-4D44-BC34-9CEA29DFDB49}"/>
                </a:ext>
              </a:extLst>
            </p:cNvPr>
            <p:cNvGrpSpPr/>
            <p:nvPr/>
          </p:nvGrpSpPr>
          <p:grpSpPr>
            <a:xfrm>
              <a:off x="4060781" y="5857044"/>
              <a:ext cx="3281233" cy="653705"/>
              <a:chOff x="7691137" y="6158957"/>
              <a:chExt cx="3281233" cy="653705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FD855AC1-7A83-4845-A750-B3051995F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2275" y="6158957"/>
                <a:ext cx="1480095" cy="609282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C618C06-2266-42F3-9147-92F715FB7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1137" y="6228478"/>
                <a:ext cx="1730713" cy="584184"/>
              </a:xfrm>
              <a:prstGeom prst="rect">
                <a:avLst/>
              </a:prstGeom>
            </p:spPr>
          </p:pic>
        </p:grpSp>
        <p:pic>
          <p:nvPicPr>
            <p:cNvPr id="1026" name="Picture 2" descr="Résultat de recherche d'images pour &quot;wallonie fse feder&quot;">
              <a:extLst>
                <a:ext uri="{FF2B5EF4-FFF2-40B4-BE49-F238E27FC236}">
                  <a16:creationId xmlns:a16="http://schemas.microsoft.com/office/drawing/2014/main" id="{C7C6614F-EB09-46C0-99B0-347B1468D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958" y="5863306"/>
              <a:ext cx="2412757" cy="60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72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C82CDED-C277-44B2-A4E9-8A333219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40689"/>
            <a:ext cx="6096000" cy="1776622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Enquête auprès des porteurs de projet « Ecole Numérique 3 » de 2015 :</a:t>
            </a:r>
          </a:p>
          <a:p>
            <a:pPr lvl="2"/>
            <a:r>
              <a:rPr lang="fr-BE" dirty="0"/>
              <a:t>188 lauréats.</a:t>
            </a:r>
          </a:p>
          <a:p>
            <a:pPr lvl="2"/>
            <a:r>
              <a:rPr lang="fr-BE" dirty="0"/>
              <a:t>143 réponses.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CE928D-A8ED-40C6-90A9-0F2DC346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Impact des appels à projets « Ecole Numérique »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9BB357-17D1-440F-8AC0-1DEEB9F68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>
                <a:hlinkClick r:id="rId2"/>
              </a:rPr>
              <a:t>https://www.digitalwallonia.be/fr/publications/projets-ecole-numerique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8B919D-DB9B-4C39-8855-16FC01A7E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B759F"/>
          </a:solidFill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08F71-CE5D-455E-8CE3-ECAC7F5B132B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E00FCB-0A80-4EC4-9FE1-CF8EEEC0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288"/>
            <a:ext cx="6096000" cy="4149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38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637B23-AE51-4A36-9DB4-D3790D3F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7665"/>
            <a:ext cx="12192000" cy="5416163"/>
          </a:xfrm>
        </p:spPr>
        <p:txBody>
          <a:bodyPr/>
          <a:lstStyle/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Pour les élèves :</a:t>
            </a:r>
          </a:p>
          <a:p>
            <a:pPr marL="877888" lvl="1" indent="-342900"/>
            <a:r>
              <a:rPr lang="fr-BE" dirty="0"/>
              <a:t>Motivation, implication et autonomie accrues.</a:t>
            </a:r>
          </a:p>
          <a:p>
            <a:pPr marL="877888" lvl="1" indent="-342900"/>
            <a:r>
              <a:rPr lang="fr-BE" dirty="0"/>
              <a:t>Amélioration des compétences numériques et multimédia.</a:t>
            </a:r>
          </a:p>
          <a:p>
            <a:pPr marL="877888" lvl="1" indent="-342900"/>
            <a:r>
              <a:rPr lang="fr-BE" dirty="0"/>
              <a:t>Amélioration de la qualité des apprentissages et </a:t>
            </a:r>
            <a:r>
              <a:rPr lang="fr-BE" b="1" dirty="0"/>
              <a:t>élévation des résultats.</a:t>
            </a:r>
          </a:p>
          <a:p>
            <a:pPr marL="342900" indent="-342900"/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Pour les enseignants :</a:t>
            </a:r>
          </a:p>
          <a:p>
            <a:pPr marL="877888" lvl="1" indent="-342900"/>
            <a:r>
              <a:rPr lang="fr-BE" dirty="0"/>
              <a:t>Diversité et dynamisation les méthodes pédagogiques.</a:t>
            </a:r>
          </a:p>
          <a:p>
            <a:pPr marL="877888" lvl="1" indent="-342900"/>
            <a:r>
              <a:rPr lang="fr-BE" dirty="0"/>
              <a:t>Meilleure collaboration entre les profs (dans et hors projet).</a:t>
            </a:r>
          </a:p>
          <a:p>
            <a:pPr marL="877888" lvl="1" indent="-342900"/>
            <a:r>
              <a:rPr lang="fr-BE" dirty="0"/>
              <a:t>Renouvellement du plaisir d’enseigner.</a:t>
            </a:r>
          </a:p>
          <a:p>
            <a:r>
              <a:rPr lang="fr-BE" b="1" dirty="0">
                <a:solidFill>
                  <a:schemeClr val="accent1">
                    <a:lumMod val="75000"/>
                  </a:schemeClr>
                </a:solidFill>
              </a:rPr>
              <a:t>Pour les cours :</a:t>
            </a:r>
          </a:p>
          <a:p>
            <a:pPr marL="877888" lvl="1" indent="-342900"/>
            <a:r>
              <a:rPr lang="fr-BE" dirty="0"/>
              <a:t>Cours plus modernes et plus vivants.</a:t>
            </a:r>
          </a:p>
          <a:p>
            <a:pPr marL="877888" lvl="1" indent="-342900"/>
            <a:r>
              <a:rPr lang="fr-BE" dirty="0"/>
              <a:t>Meilleure différentiation des apprentissages.</a:t>
            </a:r>
          </a:p>
          <a:p>
            <a:pPr marL="877888" lvl="1" indent="-342900"/>
            <a:r>
              <a:rPr lang="fr-BE" dirty="0"/>
              <a:t>Plus d’interdisciplinarité.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3168393-9D92-476F-91A2-75A512AD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Bénéfices observés sur le terrain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F464B5-60BA-4DF4-83DE-1302001E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90B712-3339-443C-9D3B-2218DCAC5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B759F"/>
          </a:solidFill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08F71-CE5D-455E-8CE3-ECAC7F5B132B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139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6DCC12F-29B6-4EBC-8C2E-8AA86885B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66" r="284" b="35823"/>
          <a:stretch/>
        </p:blipFill>
        <p:spPr>
          <a:xfrm>
            <a:off x="1074000" y="1557000"/>
            <a:ext cx="10044000" cy="3744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722FE2A-B5B2-435B-9AAE-2E5CC3E6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Impact à long terme de projets EN3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B24A44-D3C0-4FFE-8357-4E2FDA6A0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232E6D-AD8B-4516-8610-DC1A0FBD0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2B759F"/>
          </a:solidFill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2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08F71-CE5D-455E-8CE3-ECAC7F5B132B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2CC623-536A-4E1B-9840-1F429CAE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5513004"/>
            <a:ext cx="16668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41F7F8A-EEE6-4532-9905-0F1DF6F6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72509"/>
            <a:ext cx="6096000" cy="1106248"/>
          </a:xfrm>
        </p:spPr>
        <p:txBody>
          <a:bodyPr/>
          <a:lstStyle/>
          <a:p>
            <a:r>
              <a:rPr lang="fr-BE" sz="2800" b="1" dirty="0">
                <a:solidFill>
                  <a:srgbClr val="2C6DB4"/>
                </a:solidFill>
              </a:rPr>
              <a:t>Marianne Grandjean</a:t>
            </a:r>
          </a:p>
          <a:p>
            <a:r>
              <a:rPr lang="fr-BE" dirty="0"/>
              <a:t>Séminaire de Floreffe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3CBE0E-1789-4AF2-BC64-8C97533B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Témoignages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588CC8-F751-4D1C-939B-C0D8B2C3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Résultat de recherche d'images pour &quot;logo Digital Wallonia Champion&quot;">
            <a:extLst>
              <a:ext uri="{FF2B5EF4-FFF2-40B4-BE49-F238E27FC236}">
                <a16:creationId xmlns:a16="http://schemas.microsoft.com/office/drawing/2014/main" id="{16D92E19-3A87-433E-95F5-6F8BBCE4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74" y="4232252"/>
            <a:ext cx="3847051" cy="11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1071D96D-BCC4-4613-B1B5-C350228109C6}"/>
              </a:ext>
            </a:extLst>
          </p:cNvPr>
          <p:cNvSpPr txBox="1">
            <a:spLocks/>
          </p:cNvSpPr>
          <p:nvPr/>
        </p:nvSpPr>
        <p:spPr>
          <a:xfrm>
            <a:off x="6096000" y="2909539"/>
            <a:ext cx="6096000" cy="1099514"/>
          </a:xfrm>
          <a:prstGeom prst="rect">
            <a:avLst/>
          </a:prstGeom>
        </p:spPr>
        <p:txBody>
          <a:bodyPr vert="horz" wrap="square" lIns="288000" tIns="72000" rIns="180000" bIns="72000" rtlCol="0" anchor="ctr" anchorCtr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826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319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974850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rgbClr val="2C6DB4"/>
                </a:solidFill>
              </a:rPr>
              <a:t>Karin Eicher</a:t>
            </a:r>
          </a:p>
          <a:p>
            <a:r>
              <a:rPr lang="fr-BE" dirty="0"/>
              <a:t>Ecole fondamentale de Sainte-</a:t>
            </a:r>
            <a:r>
              <a:rPr lang="fr-BE" dirty="0" err="1"/>
              <a:t>Begge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719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A9D509A-19AF-4F32-BBE4-E2EA67DAF19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472" b="758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588CC8-F751-4D1C-939B-C0D8B2C3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9128A2-9D49-4B52-AA9E-26E6644F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" y="6272080"/>
            <a:ext cx="1838881" cy="5048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508B17-3F5B-4910-87DA-389565997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4" y="6288384"/>
            <a:ext cx="1932865" cy="5471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22A553C-E65D-4705-849C-7788ADDD7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99" y="5884552"/>
            <a:ext cx="945488" cy="12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extérieur, eau, chien, gens&#10;&#10;Description générée automatiquement">
            <a:extLst>
              <a:ext uri="{FF2B5EF4-FFF2-40B4-BE49-F238E27FC236}">
                <a16:creationId xmlns:a16="http://schemas.microsoft.com/office/drawing/2014/main" id="{9680C18C-0171-47C2-B7D9-CEB2036AC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7278" r="8726" b="14761"/>
          <a:stretch/>
        </p:blipFill>
        <p:spPr>
          <a:xfrm>
            <a:off x="-2" y="-9"/>
            <a:ext cx="12192002" cy="687600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DED176-73A5-42B0-A8C3-C4239ECB8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1" name="Forme libre 2">
            <a:extLst>
              <a:ext uri="{FF2B5EF4-FFF2-40B4-BE49-F238E27FC236}">
                <a16:creationId xmlns:a16="http://schemas.microsoft.com/office/drawing/2014/main" id="{E12279E8-D92A-44D2-B6C0-B5238BBD0027}"/>
              </a:ext>
            </a:extLst>
          </p:cNvPr>
          <p:cNvSpPr>
            <a:spLocks noChangeAspect="1"/>
          </p:cNvSpPr>
          <p:nvPr/>
        </p:nvSpPr>
        <p:spPr>
          <a:xfrm>
            <a:off x="0" y="4352"/>
            <a:ext cx="8327588" cy="6611824"/>
          </a:xfrm>
          <a:custGeom>
            <a:avLst/>
            <a:gdLst>
              <a:gd name="connsiteX0" fmla="*/ 1593668 w 7750628"/>
              <a:gd name="connsiteY0" fmla="*/ 0 h 6148251"/>
              <a:gd name="connsiteX1" fmla="*/ 4023360 w 7750628"/>
              <a:gd name="connsiteY1" fmla="*/ 0 h 6148251"/>
              <a:gd name="connsiteX2" fmla="*/ 7750628 w 7750628"/>
              <a:gd name="connsiteY2" fmla="*/ 2586446 h 6148251"/>
              <a:gd name="connsiteX3" fmla="*/ 0 w 7750628"/>
              <a:gd name="connsiteY3" fmla="*/ 6148251 h 6148251"/>
              <a:gd name="connsiteX4" fmla="*/ 0 w 7750628"/>
              <a:gd name="connsiteY4" fmla="*/ 4397829 h 6148251"/>
              <a:gd name="connsiteX5" fmla="*/ 1593668 w 7750628"/>
              <a:gd name="connsiteY5" fmla="*/ 0 h 61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8" h="6148251">
                <a:moveTo>
                  <a:pt x="1593668" y="0"/>
                </a:moveTo>
                <a:lnTo>
                  <a:pt x="4023360" y="0"/>
                </a:lnTo>
                <a:lnTo>
                  <a:pt x="7750628" y="2586446"/>
                </a:lnTo>
                <a:lnTo>
                  <a:pt x="0" y="6148251"/>
                </a:lnTo>
                <a:lnTo>
                  <a:pt x="0" y="4397829"/>
                </a:lnTo>
                <a:lnTo>
                  <a:pt x="159366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798491B0-023C-4F74-8333-1A03A92803C2}"/>
              </a:ext>
            </a:extLst>
          </p:cNvPr>
          <p:cNvSpPr txBox="1">
            <a:spLocks/>
          </p:cNvSpPr>
          <p:nvPr/>
        </p:nvSpPr>
        <p:spPr>
          <a:xfrm>
            <a:off x="0" y="846670"/>
            <a:ext cx="6737684" cy="3479652"/>
          </a:xfrm>
          <a:prstGeom prst="rect">
            <a:avLst/>
          </a:prstGeom>
        </p:spPr>
        <p:txBody>
          <a:bodyPr vert="horz" wrap="square" lIns="288000" tIns="72000" rIns="180000" bIns="72000" rtlCol="0" anchor="ctr" anchorCtr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49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826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319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974850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fr-BE" sz="4000" dirty="0"/>
              <a:t>Accompagnement</a:t>
            </a:r>
            <a:br>
              <a:rPr lang="fr-BE" sz="4000" dirty="0"/>
            </a:br>
            <a:r>
              <a:rPr lang="fr-BE" sz="4000" dirty="0"/>
              <a:t>personnalisé</a:t>
            </a:r>
            <a:endParaRPr lang="fr-BE" sz="4000" b="1" dirty="0"/>
          </a:p>
          <a:p>
            <a:r>
              <a:rPr lang="fr-BE" b="1" dirty="0"/>
              <a:t>Equipe de 30 personnes, dont :</a:t>
            </a:r>
          </a:p>
          <a:p>
            <a:pPr lvl="1"/>
            <a:r>
              <a:rPr lang="fr-BE" dirty="0"/>
              <a:t>9 conseillers</a:t>
            </a:r>
          </a:p>
          <a:p>
            <a:pPr lvl="1"/>
            <a:r>
              <a:rPr lang="fr-BE" dirty="0"/>
              <a:t>11 assistants à la</a:t>
            </a:r>
            <a:br>
              <a:rPr lang="fr-BE" dirty="0"/>
            </a:br>
            <a:r>
              <a:rPr lang="fr-BE" dirty="0"/>
              <a:t>maintenance informatique</a:t>
            </a:r>
          </a:p>
          <a:p>
            <a:r>
              <a:rPr lang="fr-BE" b="1" dirty="0"/>
              <a:t>Helpdesk</a:t>
            </a:r>
          </a:p>
        </p:txBody>
      </p:sp>
    </p:spTree>
    <p:extLst>
      <p:ext uri="{BB962C8B-B14F-4D97-AF65-F5344CB8AC3E}">
        <p14:creationId xmlns:p14="http://schemas.microsoft.com/office/powerpoint/2010/main" val="391652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80412-EDDB-433C-981E-736F14BF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Forme libre 7">
            <a:extLst>
              <a:ext uri="{FF2B5EF4-FFF2-40B4-BE49-F238E27FC236}">
                <a16:creationId xmlns:a16="http://schemas.microsoft.com/office/drawing/2014/main" id="{4DB6CC93-6D19-4368-8D46-D60713F82E5B}"/>
              </a:ext>
            </a:extLst>
          </p:cNvPr>
          <p:cNvSpPr>
            <a:spLocks noChangeAspect="1"/>
          </p:cNvSpPr>
          <p:nvPr/>
        </p:nvSpPr>
        <p:spPr>
          <a:xfrm>
            <a:off x="3562529" y="931088"/>
            <a:ext cx="6550054" cy="4995823"/>
          </a:xfrm>
          <a:custGeom>
            <a:avLst/>
            <a:gdLst>
              <a:gd name="connsiteX0" fmla="*/ 1003177 w 3666478"/>
              <a:gd name="connsiteY0" fmla="*/ 0 h 2796466"/>
              <a:gd name="connsiteX1" fmla="*/ 2059619 w 3666478"/>
              <a:gd name="connsiteY1" fmla="*/ 0 h 2796466"/>
              <a:gd name="connsiteX2" fmla="*/ 3666478 w 3666478"/>
              <a:gd name="connsiteY2" fmla="*/ 1109709 h 2796466"/>
              <a:gd name="connsiteX3" fmla="*/ 0 w 3666478"/>
              <a:gd name="connsiteY3" fmla="*/ 2796466 h 2796466"/>
              <a:gd name="connsiteX4" fmla="*/ 1003177 w 3666478"/>
              <a:gd name="connsiteY4" fmla="*/ 0 h 279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478" h="2796466">
                <a:moveTo>
                  <a:pt x="1003177" y="0"/>
                </a:moveTo>
                <a:lnTo>
                  <a:pt x="2059619" y="0"/>
                </a:lnTo>
                <a:lnTo>
                  <a:pt x="3666478" y="1109709"/>
                </a:lnTo>
                <a:lnTo>
                  <a:pt x="0" y="2796466"/>
                </a:lnTo>
                <a:lnTo>
                  <a:pt x="1003177" y="0"/>
                </a:lnTo>
                <a:close/>
              </a:path>
            </a:pathLst>
          </a:custGeom>
          <a:noFill/>
          <a:ln w="19050">
            <a:gradFill>
              <a:gsLst>
                <a:gs pos="100000">
                  <a:srgbClr val="029CD6"/>
                </a:gs>
                <a:gs pos="0">
                  <a:srgbClr val="7BD1D5">
                    <a:alpha val="50196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61A696-A142-43A7-B964-05D378925B78}"/>
              </a:ext>
            </a:extLst>
          </p:cNvPr>
          <p:cNvSpPr txBox="1"/>
          <p:nvPr/>
        </p:nvSpPr>
        <p:spPr>
          <a:xfrm>
            <a:off x="6545178" y="2428063"/>
            <a:ext cx="5646821" cy="2001881"/>
          </a:xfrm>
          <a:prstGeom prst="rect">
            <a:avLst/>
          </a:prstGeom>
          <a:noFill/>
        </p:spPr>
        <p:txBody>
          <a:bodyPr wrap="square" lIns="108000" tIns="108000" rIns="540000" rtlCol="0" anchor="ctr" anchorCtr="0">
            <a:spAutoFit/>
          </a:bodyPr>
          <a:lstStyle/>
          <a:p>
            <a:pPr algn="r">
              <a:lnSpc>
                <a:spcPts val="3600"/>
              </a:lnSpc>
            </a:pPr>
            <a:r>
              <a:rPr lang="fr-BE" sz="3200" b="1" dirty="0"/>
              <a:t> Willy </a:t>
            </a:r>
            <a:r>
              <a:rPr lang="fr-BE" sz="3200" b="1" dirty="0" err="1"/>
              <a:t>Borsus</a:t>
            </a:r>
            <a:endParaRPr lang="fr-BE" sz="3200" b="1" dirty="0"/>
          </a:p>
          <a:p>
            <a:pPr algn="r">
              <a:lnSpc>
                <a:spcPts val="3600"/>
              </a:lnSpc>
            </a:pPr>
            <a:r>
              <a:rPr lang="fr-BE" sz="3200" dirty="0"/>
              <a:t>Vice-Président du Gouvernement wallon</a:t>
            </a:r>
            <a:br>
              <a:rPr lang="fr-BE" sz="3200" dirty="0"/>
            </a:br>
            <a:r>
              <a:rPr lang="fr-BE" sz="3200" dirty="0"/>
              <a:t>Ministre du Numérique</a:t>
            </a:r>
            <a:endParaRPr lang="fr-BE" sz="32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Forme libre 2">
            <a:extLst>
              <a:ext uri="{FF2B5EF4-FFF2-40B4-BE49-F238E27FC236}">
                <a16:creationId xmlns:a16="http://schemas.microsoft.com/office/drawing/2014/main" id="{E9693143-79D3-419F-A319-43B072604ED5}"/>
              </a:ext>
            </a:extLst>
          </p:cNvPr>
          <p:cNvSpPr/>
          <p:nvPr/>
        </p:nvSpPr>
        <p:spPr>
          <a:xfrm>
            <a:off x="0" y="0"/>
            <a:ext cx="7750628" cy="6148251"/>
          </a:xfrm>
          <a:custGeom>
            <a:avLst/>
            <a:gdLst>
              <a:gd name="connsiteX0" fmla="*/ 1593668 w 7750628"/>
              <a:gd name="connsiteY0" fmla="*/ 0 h 6148251"/>
              <a:gd name="connsiteX1" fmla="*/ 4023360 w 7750628"/>
              <a:gd name="connsiteY1" fmla="*/ 0 h 6148251"/>
              <a:gd name="connsiteX2" fmla="*/ 7750628 w 7750628"/>
              <a:gd name="connsiteY2" fmla="*/ 2586446 h 6148251"/>
              <a:gd name="connsiteX3" fmla="*/ 0 w 7750628"/>
              <a:gd name="connsiteY3" fmla="*/ 6148251 h 6148251"/>
              <a:gd name="connsiteX4" fmla="*/ 0 w 7750628"/>
              <a:gd name="connsiteY4" fmla="*/ 4397829 h 6148251"/>
              <a:gd name="connsiteX5" fmla="*/ 1593668 w 7750628"/>
              <a:gd name="connsiteY5" fmla="*/ 0 h 61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8" h="6148251">
                <a:moveTo>
                  <a:pt x="1593668" y="0"/>
                </a:moveTo>
                <a:lnTo>
                  <a:pt x="4023360" y="0"/>
                </a:lnTo>
                <a:lnTo>
                  <a:pt x="7750628" y="2586446"/>
                </a:lnTo>
                <a:lnTo>
                  <a:pt x="0" y="6148251"/>
                </a:lnTo>
                <a:lnTo>
                  <a:pt x="0" y="4397829"/>
                </a:lnTo>
                <a:lnTo>
                  <a:pt x="1593668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3000" r="-3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96F8BA4-43F4-4D44-BC34-9CEA29DFDB49}"/>
              </a:ext>
            </a:extLst>
          </p:cNvPr>
          <p:cNvGrpSpPr/>
          <p:nvPr/>
        </p:nvGrpSpPr>
        <p:grpSpPr>
          <a:xfrm>
            <a:off x="4772954" y="6148251"/>
            <a:ext cx="3281233" cy="653705"/>
            <a:chOff x="7691137" y="6158957"/>
            <a:chExt cx="3281233" cy="65370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D855AC1-7A83-4845-A750-B3051995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75" y="6158957"/>
              <a:ext cx="1480095" cy="60928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618C06-2266-42F3-9147-92F715FB7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137" y="6228478"/>
              <a:ext cx="1730713" cy="58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54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80412-EDDB-433C-981E-736F14BF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rme libre 7">
            <a:extLst>
              <a:ext uri="{FF2B5EF4-FFF2-40B4-BE49-F238E27FC236}">
                <a16:creationId xmlns:a16="http://schemas.microsoft.com/office/drawing/2014/main" id="{4DB6CC93-6D19-4368-8D46-D60713F82E5B}"/>
              </a:ext>
            </a:extLst>
          </p:cNvPr>
          <p:cNvSpPr>
            <a:spLocks noChangeAspect="1"/>
          </p:cNvSpPr>
          <p:nvPr/>
        </p:nvSpPr>
        <p:spPr>
          <a:xfrm>
            <a:off x="3562529" y="931088"/>
            <a:ext cx="6550054" cy="4995823"/>
          </a:xfrm>
          <a:custGeom>
            <a:avLst/>
            <a:gdLst>
              <a:gd name="connsiteX0" fmla="*/ 1003177 w 3666478"/>
              <a:gd name="connsiteY0" fmla="*/ 0 h 2796466"/>
              <a:gd name="connsiteX1" fmla="*/ 2059619 w 3666478"/>
              <a:gd name="connsiteY1" fmla="*/ 0 h 2796466"/>
              <a:gd name="connsiteX2" fmla="*/ 3666478 w 3666478"/>
              <a:gd name="connsiteY2" fmla="*/ 1109709 h 2796466"/>
              <a:gd name="connsiteX3" fmla="*/ 0 w 3666478"/>
              <a:gd name="connsiteY3" fmla="*/ 2796466 h 2796466"/>
              <a:gd name="connsiteX4" fmla="*/ 1003177 w 3666478"/>
              <a:gd name="connsiteY4" fmla="*/ 0 h 279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478" h="2796466">
                <a:moveTo>
                  <a:pt x="1003177" y="0"/>
                </a:moveTo>
                <a:lnTo>
                  <a:pt x="2059619" y="0"/>
                </a:lnTo>
                <a:lnTo>
                  <a:pt x="3666478" y="1109709"/>
                </a:lnTo>
                <a:lnTo>
                  <a:pt x="0" y="2796466"/>
                </a:lnTo>
                <a:lnTo>
                  <a:pt x="1003177" y="0"/>
                </a:lnTo>
                <a:close/>
              </a:path>
            </a:pathLst>
          </a:custGeom>
          <a:noFill/>
          <a:ln w="19050">
            <a:gradFill>
              <a:gsLst>
                <a:gs pos="100000">
                  <a:srgbClr val="029CD6"/>
                </a:gs>
                <a:gs pos="0">
                  <a:srgbClr val="7BD1D5">
                    <a:alpha val="50196"/>
                  </a:srgb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61A696-A142-43A7-B964-05D378925B78}"/>
              </a:ext>
            </a:extLst>
          </p:cNvPr>
          <p:cNvSpPr txBox="1"/>
          <p:nvPr/>
        </p:nvSpPr>
        <p:spPr>
          <a:xfrm>
            <a:off x="331662" y="3777851"/>
            <a:ext cx="11860338" cy="1967705"/>
          </a:xfrm>
          <a:prstGeom prst="rect">
            <a:avLst/>
          </a:prstGeom>
          <a:noFill/>
        </p:spPr>
        <p:txBody>
          <a:bodyPr wrap="square" lIns="108000" tIns="108000" rIns="180000" rtlCol="0" anchor="ctr" anchorCtr="0">
            <a:spAutoFit/>
          </a:bodyPr>
          <a:lstStyle/>
          <a:p>
            <a:pPr algn="r">
              <a:lnSpc>
                <a:spcPts val="3600"/>
              </a:lnSpc>
            </a:pPr>
            <a:r>
              <a:rPr lang="fr-BE" sz="3200" b="1" dirty="0"/>
              <a:t> Plus d’informations</a:t>
            </a:r>
          </a:p>
          <a:p>
            <a:pPr algn="r">
              <a:lnSpc>
                <a:spcPts val="3600"/>
              </a:lnSpc>
            </a:pPr>
            <a:r>
              <a:rPr lang="fr-BE" sz="2400" dirty="0">
                <a:hlinkClick r:id="rId2"/>
              </a:rPr>
              <a:t>www.ecolenumerique.be</a:t>
            </a:r>
            <a:endParaRPr lang="fr-BE" sz="2400" dirty="0"/>
          </a:p>
          <a:p>
            <a:pPr algn="r">
              <a:lnSpc>
                <a:spcPts val="3600"/>
              </a:lnSpc>
            </a:pPr>
            <a:r>
              <a:rPr lang="fr-BE" sz="2400" dirty="0">
                <a:hlinkClick r:id="rId3"/>
              </a:rPr>
              <a:t>www.digitalwallonia.be/fr/projets/ecole-numerique</a:t>
            </a:r>
            <a:endParaRPr lang="fr-BE" sz="2400" dirty="0"/>
          </a:p>
          <a:p>
            <a:pPr algn="r">
              <a:lnSpc>
                <a:spcPts val="3600"/>
              </a:lnSpc>
            </a:pPr>
            <a:r>
              <a:rPr lang="fr-BE" sz="2400" dirty="0">
                <a:hlinkClick r:id="rId4"/>
              </a:rPr>
              <a:t>emploi.wallonie.be/home/plan-numerique-pour-leducation/ecole-numerique.html</a:t>
            </a:r>
            <a:endParaRPr lang="fr-BE" sz="2400" dirty="0"/>
          </a:p>
        </p:txBody>
      </p:sp>
      <p:sp>
        <p:nvSpPr>
          <p:cNvPr id="5" name="Forme libre 2">
            <a:extLst>
              <a:ext uri="{FF2B5EF4-FFF2-40B4-BE49-F238E27FC236}">
                <a16:creationId xmlns:a16="http://schemas.microsoft.com/office/drawing/2014/main" id="{E9693143-79D3-419F-A319-43B072604ED5}"/>
              </a:ext>
            </a:extLst>
          </p:cNvPr>
          <p:cNvSpPr/>
          <p:nvPr/>
        </p:nvSpPr>
        <p:spPr>
          <a:xfrm>
            <a:off x="0" y="0"/>
            <a:ext cx="7750628" cy="6148251"/>
          </a:xfrm>
          <a:custGeom>
            <a:avLst/>
            <a:gdLst>
              <a:gd name="connsiteX0" fmla="*/ 1593668 w 7750628"/>
              <a:gd name="connsiteY0" fmla="*/ 0 h 6148251"/>
              <a:gd name="connsiteX1" fmla="*/ 4023360 w 7750628"/>
              <a:gd name="connsiteY1" fmla="*/ 0 h 6148251"/>
              <a:gd name="connsiteX2" fmla="*/ 7750628 w 7750628"/>
              <a:gd name="connsiteY2" fmla="*/ 2586446 h 6148251"/>
              <a:gd name="connsiteX3" fmla="*/ 0 w 7750628"/>
              <a:gd name="connsiteY3" fmla="*/ 6148251 h 6148251"/>
              <a:gd name="connsiteX4" fmla="*/ 0 w 7750628"/>
              <a:gd name="connsiteY4" fmla="*/ 4397829 h 6148251"/>
              <a:gd name="connsiteX5" fmla="*/ 1593668 w 7750628"/>
              <a:gd name="connsiteY5" fmla="*/ 0 h 61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8" h="6148251">
                <a:moveTo>
                  <a:pt x="1593668" y="0"/>
                </a:moveTo>
                <a:lnTo>
                  <a:pt x="4023360" y="0"/>
                </a:lnTo>
                <a:lnTo>
                  <a:pt x="7750628" y="2586446"/>
                </a:lnTo>
                <a:lnTo>
                  <a:pt x="0" y="6148251"/>
                </a:lnTo>
                <a:lnTo>
                  <a:pt x="0" y="4397829"/>
                </a:lnTo>
                <a:lnTo>
                  <a:pt x="1593668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r="-12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96F8BA4-43F4-4D44-BC34-9CEA29DFDB49}"/>
              </a:ext>
            </a:extLst>
          </p:cNvPr>
          <p:cNvGrpSpPr/>
          <p:nvPr/>
        </p:nvGrpSpPr>
        <p:grpSpPr>
          <a:xfrm>
            <a:off x="4753633" y="6162324"/>
            <a:ext cx="3281233" cy="653705"/>
            <a:chOff x="7691137" y="6158957"/>
            <a:chExt cx="3281233" cy="65370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D855AC1-7A83-4845-A750-B3051995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275" y="6158957"/>
              <a:ext cx="1480095" cy="60928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618C06-2266-42F3-9147-92F715FB7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91137" y="6228478"/>
              <a:ext cx="1730713" cy="58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92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0ECD73-BE68-435E-BA13-F24CB3CE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8723"/>
            <a:ext cx="12192000" cy="4900554"/>
          </a:xfrm>
        </p:spPr>
        <p:txBody>
          <a:bodyPr/>
          <a:lstStyle/>
          <a:p>
            <a:r>
              <a:rPr lang="fr-BE" b="1" dirty="0"/>
              <a:t>Cabinet du Ministre Willy </a:t>
            </a:r>
            <a:r>
              <a:rPr lang="fr-BE" b="1" dirty="0" err="1"/>
              <a:t>Borsus</a:t>
            </a:r>
            <a:endParaRPr lang="fr-BE" b="1" dirty="0"/>
          </a:p>
          <a:p>
            <a:pPr lvl="1"/>
            <a:r>
              <a:rPr lang="fr-BE" dirty="0"/>
              <a:t>Pauline Bievez, Porte-parole : 0477/384501 ou </a:t>
            </a:r>
            <a:r>
              <a:rPr lang="fr-BE" dirty="0">
                <a:hlinkClick r:id="rId2"/>
              </a:rPr>
              <a:t>pauline.bievez@gov.wallonie.be</a:t>
            </a:r>
            <a:endParaRPr lang="fr-BE" dirty="0"/>
          </a:p>
          <a:p>
            <a:r>
              <a:rPr lang="fr-BE" b="1" dirty="0"/>
              <a:t>SPW Cellule Ecole Numérique</a:t>
            </a:r>
          </a:p>
          <a:p>
            <a:pPr lvl="1"/>
            <a:r>
              <a:rPr lang="fr-BE" dirty="0"/>
              <a:t>Catherine </a:t>
            </a:r>
            <a:r>
              <a:rPr lang="fr-BE" dirty="0" err="1"/>
              <a:t>Stasser</a:t>
            </a:r>
            <a:r>
              <a:rPr lang="fr-BE" dirty="0"/>
              <a:t>, Directrice : 081/334457 ou </a:t>
            </a:r>
            <a:r>
              <a:rPr lang="fr-BE" dirty="0">
                <a:hlinkClick r:id="rId3"/>
              </a:rPr>
              <a:t>catherine.stasser@spw.wallonie.be</a:t>
            </a:r>
            <a:endParaRPr lang="fr-BE" dirty="0"/>
          </a:p>
          <a:p>
            <a:pPr lvl="1"/>
            <a:r>
              <a:rPr lang="fr-BE" dirty="0"/>
              <a:t>Marie </a:t>
            </a:r>
            <a:r>
              <a:rPr lang="fr-BE" dirty="0" err="1"/>
              <a:t>Roquiny</a:t>
            </a:r>
            <a:r>
              <a:rPr lang="fr-BE" dirty="0"/>
              <a:t>, Chargée de communication : 081/334339, 0495/74 46 05 ou </a:t>
            </a:r>
            <a:r>
              <a:rPr lang="fr-BE" dirty="0">
                <a:hlinkClick r:id="rId4"/>
              </a:rPr>
              <a:t>marie.roquiny@spw.wallonie.be</a:t>
            </a:r>
            <a:endParaRPr lang="fr-BE" dirty="0"/>
          </a:p>
          <a:p>
            <a:r>
              <a:rPr lang="fr-BE" b="1" dirty="0"/>
              <a:t>Agence du Numérique </a:t>
            </a:r>
          </a:p>
          <a:p>
            <a:pPr lvl="1"/>
            <a:r>
              <a:rPr lang="fr-BE" dirty="0"/>
              <a:t>André Delacharlerie, Expert Senior en charge du thème “Compétences Numériques” de Digital Wallonia : 0478/226662 ou </a:t>
            </a:r>
            <a:r>
              <a:rPr lang="fr-BE" dirty="0">
                <a:hlinkClick r:id="rId5"/>
              </a:rPr>
              <a:t>andre.delacharlerie@adn.be</a:t>
            </a:r>
            <a:endParaRPr lang="fr-BE" dirty="0"/>
          </a:p>
          <a:p>
            <a:pPr lvl="1"/>
            <a:r>
              <a:rPr lang="fr-BE" dirty="0"/>
              <a:t>André Blavier, Responsable de la Communication pour </a:t>
            </a:r>
            <a:r>
              <a:rPr lang="fr-BE" dirty="0" err="1"/>
              <a:t>l’AdN</a:t>
            </a:r>
            <a:r>
              <a:rPr lang="fr-BE" dirty="0"/>
              <a:t> et Digital Wallonia : 0478/226661 ou  </a:t>
            </a:r>
            <a:r>
              <a:rPr lang="fr-BE" dirty="0">
                <a:hlinkClick r:id="rId6"/>
              </a:rPr>
              <a:t>andre.blavier@adn.be</a:t>
            </a:r>
            <a:endParaRPr lang="fr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0FF9A8-BFD9-4D4E-8234-9A87A314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Contacts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87FE3-C19E-41C7-A9C3-F269B168D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12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E6B42D-DA7A-40E8-9E4D-C099F721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279"/>
            <a:ext cx="12192000" cy="5331441"/>
          </a:xfrm>
        </p:spPr>
        <p:txBody>
          <a:bodyPr/>
          <a:lstStyle/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Premières initiatives : Cyber-Ecoles &amp; Cyber-Classes </a:t>
            </a:r>
            <a:br>
              <a:rPr lang="fr-BE" dirty="0"/>
            </a:br>
            <a:r>
              <a:rPr lang="fr-BE" dirty="0"/>
              <a:t>Catherine </a:t>
            </a:r>
            <a:r>
              <a:rPr lang="fr-BE" dirty="0" err="1"/>
              <a:t>Stasser</a:t>
            </a:r>
            <a:r>
              <a:rPr lang="fr-BE" dirty="0"/>
              <a:t> (Ecole Numérique - SPW)</a:t>
            </a:r>
          </a:p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Ecole Numérique : priorité majeure de Digital Wallonia</a:t>
            </a:r>
            <a:br>
              <a:rPr lang="fr-BE" dirty="0"/>
            </a:br>
            <a:r>
              <a:rPr lang="fr-BE" dirty="0"/>
              <a:t>Catherine </a:t>
            </a:r>
            <a:r>
              <a:rPr lang="fr-BE" dirty="0" err="1"/>
              <a:t>Stasser</a:t>
            </a:r>
            <a:r>
              <a:rPr lang="fr-BE" dirty="0"/>
              <a:t> (Ecole Numérique - SPW) &amp; André Delacharlerie (AdN)</a:t>
            </a:r>
          </a:p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Etude d’impact : le modèle des appels à projets Ecole Numérique</a:t>
            </a:r>
            <a:br>
              <a:rPr lang="fr-BE" dirty="0"/>
            </a:br>
            <a:r>
              <a:rPr lang="fr-BE" dirty="0"/>
              <a:t>André Delacharlerie (AdN)</a:t>
            </a:r>
          </a:p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Témoignages d’écoles lauréates</a:t>
            </a:r>
            <a:br>
              <a:rPr lang="fr-BE" dirty="0"/>
            </a:br>
            <a:r>
              <a:rPr lang="fr-BE" dirty="0"/>
              <a:t>Marianne Grandjean, Digital Wallonia Champion (Séminaire de Floreffe)</a:t>
            </a:r>
            <a:br>
              <a:rPr lang="fr-BE" dirty="0"/>
            </a:br>
            <a:r>
              <a:rPr lang="fr-BE" dirty="0"/>
              <a:t>Karin Eicher, institutrice, 5</a:t>
            </a:r>
            <a:r>
              <a:rPr lang="fr-BE" baseline="30000" dirty="0"/>
              <a:t>e</a:t>
            </a:r>
            <a:r>
              <a:rPr lang="fr-BE" dirty="0"/>
              <a:t> et 6</a:t>
            </a:r>
            <a:r>
              <a:rPr lang="fr-BE" baseline="30000" dirty="0"/>
              <a:t>e</a:t>
            </a:r>
            <a:r>
              <a:rPr lang="fr-BE" dirty="0"/>
              <a:t> primaire (Ecole fondamentale Sainte-</a:t>
            </a:r>
            <a:r>
              <a:rPr lang="fr-BE" dirty="0" err="1"/>
              <a:t>Begge</a:t>
            </a:r>
            <a:r>
              <a:rPr lang="fr-BE" dirty="0"/>
              <a:t> à Andenne)</a:t>
            </a:r>
          </a:p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Appel à projets EN 2020 &amp; Support aux écoles</a:t>
            </a:r>
            <a:br>
              <a:rPr lang="fr-BE" dirty="0"/>
            </a:br>
            <a:r>
              <a:rPr lang="fr-BE" dirty="0"/>
              <a:t>Catherine </a:t>
            </a:r>
            <a:r>
              <a:rPr lang="fr-BE" dirty="0" err="1"/>
              <a:t>Stasser</a:t>
            </a:r>
            <a:r>
              <a:rPr lang="fr-BE" dirty="0"/>
              <a:t> (Ecole Numérique - SPW)</a:t>
            </a:r>
          </a:p>
          <a:p>
            <a:pPr marL="723900" lvl="1" indent="-457200">
              <a:buFont typeface="+mj-lt"/>
              <a:buAutoNum type="arabicPeriod"/>
            </a:pPr>
            <a:r>
              <a:rPr lang="fr-BE" b="1" dirty="0"/>
              <a:t>Vision et perspectives</a:t>
            </a:r>
            <a:br>
              <a:rPr lang="fr-BE" dirty="0"/>
            </a:br>
            <a:r>
              <a:rPr lang="fr-BE" dirty="0"/>
              <a:t>Willy </a:t>
            </a:r>
            <a:r>
              <a:rPr lang="fr-BE" dirty="0" err="1"/>
              <a:t>Borsus</a:t>
            </a:r>
            <a:r>
              <a:rPr lang="fr-BE" dirty="0"/>
              <a:t>, Vice-Président du Gouvernement wallon et Ministre du Numérique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525603-5BA9-4C98-A971-94CFEFE1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Agenda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B6901C-A600-4D2F-86EE-0EF3657D5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609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90EEDE9-148C-472F-A816-7F48DC44C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9AF14E03-8BD2-4054-8D7A-9AA2F84E4365}"/>
              </a:ext>
            </a:extLst>
          </p:cNvPr>
          <p:cNvSpPr txBox="1"/>
          <p:nvPr/>
        </p:nvSpPr>
        <p:spPr>
          <a:xfrm>
            <a:off x="701727" y="1119762"/>
            <a:ext cx="1530355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rgbClr val="9ABC59"/>
                </a:solidFill>
              </a:rPr>
              <a:t>Cyberecole</a:t>
            </a:r>
          </a:p>
          <a:p>
            <a:r>
              <a:rPr lang="en-US" cap="all" noProof="1"/>
              <a:t>1999 - 2003</a:t>
            </a:r>
            <a:endParaRPr lang="en-US" b="1" cap="all" noProof="1">
              <a:solidFill>
                <a:srgbClr val="9ABC59"/>
              </a:solidFill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FF825ED8-ECE1-430B-9E88-9D54EE3FBF48}"/>
              </a:ext>
            </a:extLst>
          </p:cNvPr>
          <p:cNvSpPr/>
          <p:nvPr/>
        </p:nvSpPr>
        <p:spPr>
          <a:xfrm>
            <a:off x="328429" y="1121708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5F3089AE-9CD0-4F13-8B5D-80B35F3FFE95}"/>
              </a:ext>
            </a:extLst>
          </p:cNvPr>
          <p:cNvSpPr txBox="1"/>
          <p:nvPr/>
        </p:nvSpPr>
        <p:spPr>
          <a:xfrm>
            <a:off x="4295745" y="1080131"/>
            <a:ext cx="1635128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rgbClr val="F39B13"/>
                </a:solidFill>
              </a:rPr>
              <a:t>Cyberclasse</a:t>
            </a:r>
          </a:p>
          <a:p>
            <a:r>
              <a:rPr lang="en-US" cap="all" noProof="1"/>
              <a:t>2008 - 2014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889A9C00-69E1-4BD2-94BA-C967FC2B52F1}"/>
              </a:ext>
            </a:extLst>
          </p:cNvPr>
          <p:cNvSpPr/>
          <p:nvPr/>
        </p:nvSpPr>
        <p:spPr>
          <a:xfrm>
            <a:off x="3926134" y="1074867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F39B13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 dirty="0"/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4A39218F-E1B7-487A-946C-53E2132E9DA3}"/>
              </a:ext>
            </a:extLst>
          </p:cNvPr>
          <p:cNvSpPr txBox="1"/>
          <p:nvPr/>
        </p:nvSpPr>
        <p:spPr>
          <a:xfrm>
            <a:off x="717934" y="2760499"/>
            <a:ext cx="3300913" cy="12311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cap="all" noProof="1">
                <a:solidFill>
                  <a:srgbClr val="C0382A"/>
                </a:solidFill>
              </a:rPr>
              <a:t>Ecole Numérique 1, 2 et 3</a:t>
            </a:r>
            <a:br>
              <a:rPr lang="en-US" b="1" cap="all" noProof="1">
                <a:solidFill>
                  <a:srgbClr val="C0382A"/>
                </a:solidFill>
              </a:rPr>
            </a:br>
            <a:r>
              <a:rPr lang="fr-BE" noProof="1"/>
              <a:t>2011 1er appel</a:t>
            </a:r>
          </a:p>
          <a:p>
            <a:r>
              <a:rPr lang="fr-BE" noProof="1"/>
              <a:t>2012 2ème appel</a:t>
            </a:r>
          </a:p>
          <a:p>
            <a:r>
              <a:rPr lang="fr-BE" noProof="1"/>
              <a:t>2014 3ème appel</a:t>
            </a:r>
            <a:endParaRPr lang="en-US" noProof="1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45A55C21-5458-4C6E-9BCB-32118EC4EF6B}"/>
              </a:ext>
            </a:extLst>
          </p:cNvPr>
          <p:cNvSpPr/>
          <p:nvPr/>
        </p:nvSpPr>
        <p:spPr>
          <a:xfrm>
            <a:off x="344791" y="2760499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0E721B3C-4C4D-4C5F-A17E-92A95E446CA4}"/>
              </a:ext>
            </a:extLst>
          </p:cNvPr>
          <p:cNvSpPr txBox="1"/>
          <p:nvPr/>
        </p:nvSpPr>
        <p:spPr>
          <a:xfrm>
            <a:off x="4317667" y="2757511"/>
            <a:ext cx="2581865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cap="all" noProof="1">
                <a:solidFill>
                  <a:srgbClr val="0FA184"/>
                </a:solidFill>
              </a:rPr>
              <a:t>Connectivité (Wifi)</a:t>
            </a:r>
          </a:p>
          <a:p>
            <a:r>
              <a:rPr lang="en-US" cap="all" noProof="1"/>
              <a:t>2016</a:t>
            </a: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FD038257-16BB-47FB-B28C-9795113590DB}"/>
              </a:ext>
            </a:extLst>
          </p:cNvPr>
          <p:cNvSpPr/>
          <p:nvPr/>
        </p:nvSpPr>
        <p:spPr>
          <a:xfrm>
            <a:off x="3942341" y="2760499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FA184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238A6B70-A747-4761-B3DC-B47CFC8E8BDD}"/>
              </a:ext>
            </a:extLst>
          </p:cNvPr>
          <p:cNvSpPr txBox="1"/>
          <p:nvPr/>
        </p:nvSpPr>
        <p:spPr>
          <a:xfrm>
            <a:off x="717934" y="4395260"/>
            <a:ext cx="4377289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rgbClr val="4B2C50"/>
                </a:solidFill>
              </a:rPr>
              <a:t>Ecole Numérique 2017, 2018 et 2019</a:t>
            </a:r>
            <a:br>
              <a:rPr lang="en-US" sz="2000" b="1" cap="all" noProof="1">
                <a:solidFill>
                  <a:srgbClr val="4B2C50"/>
                </a:solidFill>
              </a:rPr>
            </a:br>
            <a:r>
              <a:rPr lang="en-US" sz="2000" noProof="1"/>
              <a:t>Appels annuels</a:t>
            </a:r>
            <a:endParaRPr lang="en-US" sz="2000" b="1" cap="all" noProof="1">
              <a:solidFill>
                <a:srgbClr val="4B2C50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6E210B32-2CC2-4735-89AB-0D6A43A326D0}"/>
              </a:ext>
            </a:extLst>
          </p:cNvPr>
          <p:cNvSpPr/>
          <p:nvPr/>
        </p:nvSpPr>
        <p:spPr>
          <a:xfrm>
            <a:off x="344636" y="4374193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4B2C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4D47753B-7A81-4273-BF76-ED971DC9A2AE}"/>
              </a:ext>
            </a:extLst>
          </p:cNvPr>
          <p:cNvSpPr/>
          <p:nvPr/>
        </p:nvSpPr>
        <p:spPr>
          <a:xfrm flipH="1">
            <a:off x="6477802" y="0"/>
            <a:ext cx="5714198" cy="6858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5B5B5C"/>
              </a:gs>
              <a:gs pos="7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1BCA8CC7-6649-42E2-A250-CEDE794580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47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rgbClr val="2C6DB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De Cyber-écoles à Ecole Numérique</a:t>
            </a:r>
            <a:endParaRPr lang="fr-BE" dirty="0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F2668D0B-3CC4-4CE5-8756-3CE80AFB9526}"/>
              </a:ext>
            </a:extLst>
          </p:cNvPr>
          <p:cNvSpPr/>
          <p:nvPr/>
        </p:nvSpPr>
        <p:spPr>
          <a:xfrm>
            <a:off x="9615149" y="4750422"/>
            <a:ext cx="842475" cy="1373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4B2C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D4F8A5B8-60B6-49A2-8543-8CBD601D37E4}"/>
              </a:ext>
            </a:extLst>
          </p:cNvPr>
          <p:cNvSpPr>
            <a:spLocks noChangeAspect="1"/>
          </p:cNvSpPr>
          <p:nvPr/>
        </p:nvSpPr>
        <p:spPr>
          <a:xfrm>
            <a:off x="7909855" y="3755925"/>
            <a:ext cx="726418" cy="1183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FA184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24EDE603-C60E-4352-8A89-73A265A378E1}"/>
              </a:ext>
            </a:extLst>
          </p:cNvPr>
          <p:cNvSpPr>
            <a:spLocks noChangeAspect="1"/>
          </p:cNvSpPr>
          <p:nvPr/>
        </p:nvSpPr>
        <p:spPr>
          <a:xfrm>
            <a:off x="6907251" y="2125510"/>
            <a:ext cx="636154" cy="103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51C1E130-8116-4651-A132-9D8F7BEDE272}"/>
              </a:ext>
            </a:extLst>
          </p:cNvPr>
          <p:cNvSpPr>
            <a:spLocks noChangeAspect="1"/>
          </p:cNvSpPr>
          <p:nvPr/>
        </p:nvSpPr>
        <p:spPr>
          <a:xfrm>
            <a:off x="8419521" y="1397856"/>
            <a:ext cx="541590" cy="882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F39B13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 dirty="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4F05673-8021-4FD1-B756-F23C476EB18E}"/>
              </a:ext>
            </a:extLst>
          </p:cNvPr>
          <p:cNvSpPr/>
          <p:nvPr/>
        </p:nvSpPr>
        <p:spPr>
          <a:xfrm>
            <a:off x="9821470" y="518985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15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59BBC50-56AD-4B44-98FA-E92FB4A7E7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3836" y="1589443"/>
          <a:ext cx="9684328" cy="362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2164">
                  <a:extLst>
                    <a:ext uri="{9D8B030D-6E8A-4147-A177-3AD203B41FA5}">
                      <a16:colId xmlns:a16="http://schemas.microsoft.com/office/drawing/2014/main" val="3425604720"/>
                    </a:ext>
                  </a:extLst>
                </a:gridCol>
                <a:gridCol w="4842164">
                  <a:extLst>
                    <a:ext uri="{9D8B030D-6E8A-4147-A177-3AD203B41FA5}">
                      <a16:colId xmlns:a16="http://schemas.microsoft.com/office/drawing/2014/main" val="2587507168"/>
                    </a:ext>
                  </a:extLst>
                </a:gridCol>
              </a:tblGrid>
              <a:tr h="844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b="1" dirty="0"/>
                        <a:t>Ordinateurs fixes</a:t>
                      </a:r>
                      <a:endParaRPr lang="fr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b="1" dirty="0"/>
                        <a:t>1 PC pour 15 élèves</a:t>
                      </a:r>
                      <a:endParaRPr lang="fr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69780"/>
                  </a:ext>
                </a:extLst>
              </a:tr>
              <a:tr h="86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 20 millions d’euros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85 millions d’euros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258921"/>
                  </a:ext>
                </a:extLst>
              </a:tr>
              <a:tr h="1650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1700 établissements primaires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540 établissements secondaires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et de promotion sociale</a:t>
                      </a:r>
                    </a:p>
                    <a:p>
                      <a:endParaRPr lang="fr-B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        3000 écoles</a:t>
                      </a:r>
                    </a:p>
                    <a:p>
                      <a:endParaRPr lang="fr-B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200314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EB268B-D4EF-4543-B1AC-C9C0B66D0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69EA77-12DF-42F0-AE13-410F6F9F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15" y="487709"/>
            <a:ext cx="2209800" cy="923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777931-C16E-4DE3-A475-059258004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10" y="352938"/>
            <a:ext cx="1082604" cy="10424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FE42AC-14F3-421F-B391-E231EF9B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12" y="2738829"/>
            <a:ext cx="269198" cy="3417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D885CF-CAB7-4793-ACF5-624C543C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98" y="2722436"/>
            <a:ext cx="269198" cy="341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3628ED-96A8-470A-90AE-BBBEDA4E9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126" y="3679133"/>
            <a:ext cx="385169" cy="4703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5E17B1-3A38-487A-BDDD-CA7B04E73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13" y="3994747"/>
            <a:ext cx="385169" cy="470368"/>
          </a:xfrm>
          <a:prstGeom prst="rect">
            <a:avLst/>
          </a:prstGeom>
        </p:spPr>
      </p:pic>
      <p:sp>
        <p:nvSpPr>
          <p:cNvPr id="14" name="Titre 2">
            <a:extLst>
              <a:ext uri="{FF2B5EF4-FFF2-40B4-BE49-F238E27FC236}">
                <a16:creationId xmlns:a16="http://schemas.microsoft.com/office/drawing/2014/main" id="{65F57CFD-D9ED-4FA8-AF56-F910D836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664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Bilan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69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CDA2A6-D083-4BD4-9702-F619C6821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B4E624D-AD3C-4FE0-B87F-30098C775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8" y="146246"/>
            <a:ext cx="10423964" cy="576040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F7B46A-3196-43AF-A6BB-0337E3C595AE}"/>
              </a:ext>
            </a:extLst>
          </p:cNvPr>
          <p:cNvSpPr txBox="1"/>
          <p:nvPr/>
        </p:nvSpPr>
        <p:spPr>
          <a:xfrm>
            <a:off x="6236972" y="4987618"/>
            <a:ext cx="422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25 millions d’euros (2012-2019)</a:t>
            </a:r>
          </a:p>
          <a:p>
            <a:endParaRPr lang="fr-BE" sz="1600" dirty="0"/>
          </a:p>
          <a:p>
            <a:r>
              <a:rPr lang="fr-BE" sz="2400" dirty="0"/>
              <a:t>1709 projets pédagogiques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5F9258-73EC-4D15-9BE4-69A83DC4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60" y="4970190"/>
            <a:ext cx="269198" cy="341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CC49AB-EAA7-4C1E-A92F-4BE06E55C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267" y="5579134"/>
            <a:ext cx="385169" cy="4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BA9EE4-39B4-4464-8A23-87FAA8E62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2625846-B0DF-45C5-96FC-EDB912E3CBC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599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7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CDA2A6-D083-4BD4-9702-F619C6821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F7B46A-3196-43AF-A6BB-0337E3C595AE}"/>
              </a:ext>
            </a:extLst>
          </p:cNvPr>
          <p:cNvSpPr txBox="1"/>
          <p:nvPr/>
        </p:nvSpPr>
        <p:spPr>
          <a:xfrm>
            <a:off x="5048250" y="4821364"/>
            <a:ext cx="565594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BE" sz="2400">
              <a:solidFill>
                <a:srgbClr val="404040"/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24A31AF-954F-4C35-917C-1811B9627ADD}"/>
              </a:ext>
            </a:extLst>
          </p:cNvPr>
          <p:cNvGraphicFramePr>
            <a:graphicFrameLocks/>
          </p:cNvGraphicFramePr>
          <p:nvPr/>
        </p:nvGraphicFramePr>
        <p:xfrm>
          <a:off x="0" y="1"/>
          <a:ext cx="12192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3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0C34225-6C2E-4CF1-84A7-DBF07A88A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3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E2FA44-C6E6-4CDE-A2D3-C06E797C1A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5A8AB9-2337-4D73-9FF3-E3A85CBADD20}"/>
              </a:ext>
            </a:extLst>
          </p:cNvPr>
          <p:cNvGrpSpPr/>
          <p:nvPr/>
        </p:nvGrpSpPr>
        <p:grpSpPr>
          <a:xfrm>
            <a:off x="725606" y="3180509"/>
            <a:ext cx="3287732" cy="2988098"/>
            <a:chOff x="388721" y="3786900"/>
            <a:chExt cx="3287732" cy="298809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F736C0A-4175-41E7-85F7-6D15CF8E59CF}"/>
                </a:ext>
              </a:extLst>
            </p:cNvPr>
            <p:cNvSpPr txBox="1"/>
            <p:nvPr/>
          </p:nvSpPr>
          <p:spPr>
            <a:xfrm>
              <a:off x="388721" y="3786900"/>
              <a:ext cx="3287732" cy="298809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none" lIns="108000" tIns="108000" rIns="108000" bIns="108000" rtlCol="0">
              <a:spAutoFit/>
            </a:bodyPr>
            <a:lstStyle/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r>
                <a:rPr lang="fr-BE" dirty="0"/>
                <a:t>Répartition géographique </a:t>
              </a:r>
              <a:br>
                <a:rPr lang="fr-BE" dirty="0"/>
              </a:br>
              <a:r>
                <a:rPr lang="fr-BE" dirty="0"/>
                <a:t>des implantations lauréates </a:t>
              </a:r>
              <a:br>
                <a:rPr lang="fr-BE" dirty="0"/>
              </a:br>
              <a:r>
                <a:rPr lang="fr-BE" dirty="0"/>
                <a:t>des appels à projets 2017 à 2019</a:t>
              </a:r>
            </a:p>
            <a:p>
              <a:pPr marL="285750" indent="-198438"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rgbClr val="FF4F4F"/>
                  </a:solidFill>
                </a:rPr>
                <a:t>EN 2017 (457)</a:t>
              </a:r>
            </a:p>
            <a:p>
              <a:pPr marL="285750" indent="-198438"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rgbClr val="16227B"/>
                  </a:solidFill>
                </a:rPr>
                <a:t>EN 2018 (307)</a:t>
              </a:r>
            </a:p>
            <a:p>
              <a:pPr marL="285750" indent="-198438">
                <a:buFont typeface="Arial" panose="020B0604020202020204" pitchFamily="34" charset="0"/>
                <a:buChar char="•"/>
              </a:pPr>
              <a:r>
                <a:rPr lang="fr-BE" dirty="0">
                  <a:solidFill>
                    <a:srgbClr val="51892C"/>
                  </a:solidFill>
                </a:rPr>
                <a:t>EN 2019 (480)</a:t>
              </a:r>
              <a:endParaRPr lang="fr-BE" dirty="0"/>
            </a:p>
          </p:txBody>
        </p:sp>
        <p:pic>
          <p:nvPicPr>
            <p:cNvPr id="7" name="Picture 2" descr="Résultat de recherche d'images pour &quot;logo école numérique digital wallonia&quot;">
              <a:extLst>
                <a:ext uri="{FF2B5EF4-FFF2-40B4-BE49-F238E27FC236}">
                  <a16:creationId xmlns:a16="http://schemas.microsoft.com/office/drawing/2014/main" id="{89856FF1-12C7-44EB-81AD-D4A1FFCC3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34" y="4112582"/>
              <a:ext cx="2891506" cy="81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21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74975E0-9BE3-49F5-AB14-10397FB99895}"/>
              </a:ext>
            </a:extLst>
          </p:cNvPr>
          <p:cNvSpPr/>
          <p:nvPr/>
        </p:nvSpPr>
        <p:spPr>
          <a:xfrm>
            <a:off x="3294915" y="4912372"/>
            <a:ext cx="2993918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1494254" y="1992981"/>
            <a:ext cx="4178968" cy="442035"/>
          </a:xfrm>
        </p:spPr>
        <p:txBody>
          <a:bodyPr/>
          <a:lstStyle/>
          <a:p>
            <a:r>
              <a:rPr lang="fr-BE" dirty="0"/>
              <a:t>Economie Numérique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991284" y="1992981"/>
            <a:ext cx="4646967" cy="442035"/>
          </a:xfrm>
        </p:spPr>
        <p:txBody>
          <a:bodyPr/>
          <a:lstStyle/>
          <a:p>
            <a:r>
              <a:rPr lang="fr-BE" dirty="0"/>
              <a:t>Territoire Numérique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149550" y="4476981"/>
            <a:ext cx="3313408" cy="442035"/>
          </a:xfrm>
        </p:spPr>
        <p:txBody>
          <a:bodyPr/>
          <a:lstStyle/>
          <a:p>
            <a:r>
              <a:rPr lang="fr-BE" dirty="0"/>
              <a:t>Compétences Numériques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3399904" y="4878318"/>
            <a:ext cx="4646967" cy="1180699"/>
          </a:xfrm>
        </p:spPr>
        <p:txBody>
          <a:bodyPr wrap="square">
            <a:spAutoFit/>
          </a:bodyPr>
          <a:lstStyle/>
          <a:p>
            <a:pPr algn="l"/>
            <a:r>
              <a:rPr lang="fr-BE" b="1" dirty="0">
                <a:solidFill>
                  <a:srgbClr val="2C6DB4"/>
                </a:solidFill>
              </a:rPr>
              <a:t>&gt;</a:t>
            </a:r>
            <a:r>
              <a:rPr lang="fr-BE" b="1" dirty="0">
                <a:solidFill>
                  <a:schemeClr val="tx1"/>
                </a:solidFill>
              </a:rPr>
              <a:t> Pour maîtriser notre avenir.</a:t>
            </a:r>
            <a:br>
              <a:rPr lang="fr-BE" dirty="0"/>
            </a:br>
            <a:r>
              <a:rPr lang="fr-BE" dirty="0"/>
              <a:t>Notre système éducatif doit intégrer les technologies numériques et leurs enjeux à toutes les étapes de la vie privée et professionnelle.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7480532" y="3000981"/>
            <a:ext cx="3558770" cy="442035"/>
          </a:xfrm>
        </p:spPr>
        <p:txBody>
          <a:bodyPr/>
          <a:lstStyle/>
          <a:p>
            <a:r>
              <a:rPr lang="fr-BE" dirty="0"/>
              <a:t>Administration Numérique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5366928" y="2753456"/>
            <a:ext cx="1415451" cy="811367"/>
          </a:xfrm>
        </p:spPr>
        <p:txBody>
          <a:bodyPr/>
          <a:lstStyle/>
          <a:p>
            <a:r>
              <a:rPr lang="fr-BE" dirty="0"/>
              <a:t>Secteur</a:t>
            </a:r>
            <a:br>
              <a:rPr lang="fr-BE" dirty="0"/>
            </a:br>
            <a:r>
              <a:rPr lang="fr-BE" dirty="0"/>
              <a:t>Numérique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hlinkClick r:id="rId2"/>
              </a:rPr>
              <a:t>https://www.digitalwallonia.be/fr/publications/2019-2024</a:t>
            </a:r>
            <a:endParaRPr lang="fr-FR" dirty="0"/>
          </a:p>
        </p:txBody>
      </p:sp>
      <p:sp>
        <p:nvSpPr>
          <p:cNvPr id="20" name="Titre 4">
            <a:extLst>
              <a:ext uri="{FF2B5EF4-FFF2-40B4-BE49-F238E27FC236}">
                <a16:creationId xmlns:a16="http://schemas.microsoft.com/office/drawing/2014/main" id="{571EAC69-6DF1-4428-B70B-7C7F9FC168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484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C6DB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BE" dirty="0"/>
              <a:t>Les compétences numériques au cœur de Digital Wallonia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9FA468E-E14E-4010-8F3A-802706C0030D}"/>
              </a:ext>
            </a:extLst>
          </p:cNvPr>
          <p:cNvGrpSpPr>
            <a:grpSpLocks noChangeAspect="1"/>
          </p:cNvGrpSpPr>
          <p:nvPr/>
        </p:nvGrpSpPr>
        <p:grpSpPr>
          <a:xfrm>
            <a:off x="454089" y="3000981"/>
            <a:ext cx="3558769" cy="1180699"/>
            <a:chOff x="457777" y="304800"/>
            <a:chExt cx="6438598" cy="2136144"/>
          </a:xfrm>
          <a:solidFill>
            <a:schemeClr val="bg1"/>
          </a:solidFill>
        </p:grpSpPr>
        <p:sp>
          <p:nvSpPr>
            <p:cNvPr id="27" name="Bulle narrative : rectangle 26">
              <a:extLst>
                <a:ext uri="{FF2B5EF4-FFF2-40B4-BE49-F238E27FC236}">
                  <a16:creationId xmlns:a16="http://schemas.microsoft.com/office/drawing/2014/main" id="{DA70D18D-0F5B-4C6D-99A4-8CCA755B0652}"/>
                </a:ext>
              </a:extLst>
            </p:cNvPr>
            <p:cNvSpPr/>
            <p:nvPr/>
          </p:nvSpPr>
          <p:spPr>
            <a:xfrm>
              <a:off x="457777" y="304800"/>
              <a:ext cx="6438598" cy="2136144"/>
            </a:xfrm>
            <a:prstGeom prst="wedgeRectCallout">
              <a:avLst>
                <a:gd name="adj1" fmla="val 45618"/>
                <a:gd name="adj2" fmla="val 83840"/>
              </a:avLst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D68B6C0-9D3D-4679-B777-A4A902A25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5" y="469245"/>
              <a:ext cx="5905788" cy="167194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18826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èle_en_cours" id="{671CB675-D2E3-41C5-AC2E-BD7D1C14CC71}" vid="{FE2EDB8F-36E1-465D-8DEE-CD0D77F62F80}"/>
    </a:ext>
  </a:extLst>
</a:theme>
</file>

<file path=ppt/theme/theme2.xml><?xml version="1.0" encoding="utf-8"?>
<a:theme xmlns:a="http://schemas.openxmlformats.org/drawingml/2006/main" name="Slides Message Cl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5DCF42861D643BEA41C7D9D9ECF01" ma:contentTypeVersion="11" ma:contentTypeDescription="Crée un document." ma:contentTypeScope="" ma:versionID="e102a6028db04435054a134f942a93a7">
  <xsd:schema xmlns:xsd="http://www.w3.org/2001/XMLSchema" xmlns:xs="http://www.w3.org/2001/XMLSchema" xmlns:p="http://schemas.microsoft.com/office/2006/metadata/properties" xmlns:ns3="3c09b667-d44e-4a8c-8a1c-211b711edf9a" xmlns:ns4="edcb8b12-9052-422b-b8f7-02029c190ff1" targetNamespace="http://schemas.microsoft.com/office/2006/metadata/properties" ma:root="true" ma:fieldsID="f6f4513514cb668b229de25936120302" ns3:_="" ns4:_="">
    <xsd:import namespace="3c09b667-d44e-4a8c-8a1c-211b711edf9a"/>
    <xsd:import namespace="edcb8b12-9052-422b-b8f7-02029c190f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9b667-d44e-4a8c-8a1c-211b711ed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b8b12-9052-422b-b8f7-02029c19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B7EA20-EDD1-4B20-9018-9F2741A7C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8B326F-6D37-414C-BCA7-64464EB19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09b667-d44e-4a8c-8a1c-211b711edf9a"/>
    <ds:schemaRef ds:uri="edcb8b12-9052-422b-b8f7-02029c19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8DDB65-E9D6-4294-8C5B-C7E9C38EE885}">
  <ds:schemaRefs>
    <ds:schemaRef ds:uri="http://schemas.microsoft.com/office/2006/documentManagement/types"/>
    <ds:schemaRef ds:uri="edcb8b12-9052-422b-b8f7-02029c190ff1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3c09b667-d44e-4a8c-8a1c-211b711edf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9984</TotalTime>
  <Words>441</Words>
  <Application>Microsoft Office PowerPoint</Application>
  <PresentationFormat>Grand écran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Thème Office</vt:lpstr>
      <vt:lpstr>Slides Message Clé</vt:lpstr>
      <vt:lpstr>Conception personnalisée</vt:lpstr>
      <vt:lpstr>Slide Final</vt:lpstr>
      <vt:lpstr>Présentation PowerPoint</vt:lpstr>
      <vt:lpstr>Agenda</vt:lpstr>
      <vt:lpstr>Présentation PowerPoint</vt:lpstr>
      <vt:lpstr>Bilan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des appels à projets « Ecole Numérique »</vt:lpstr>
      <vt:lpstr>Bénéfices observés sur le terrain</vt:lpstr>
      <vt:lpstr>Impact à long terme de projets EN3</vt:lpstr>
      <vt:lpstr>Témoignages</vt:lpstr>
      <vt:lpstr>Présentation PowerPoint</vt:lpstr>
      <vt:lpstr>Présentation PowerPoint</vt:lpstr>
      <vt:lpstr>Présentation PowerPoint</vt:lpstr>
      <vt:lpstr>Présentation PowerPoint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Blavier</dc:creator>
  <cp:lastModifiedBy>BARBEAUX Julie</cp:lastModifiedBy>
  <cp:revision>725</cp:revision>
  <cp:lastPrinted>2016-04-13T05:14:18Z</cp:lastPrinted>
  <dcterms:created xsi:type="dcterms:W3CDTF">2015-10-05T16:02:29Z</dcterms:created>
  <dcterms:modified xsi:type="dcterms:W3CDTF">2020-01-21T14:11:49Z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marie.roquiny@spw.wallonie.be</vt:lpwstr>
  </property>
  <property fmtid="{D5CDD505-2E9C-101B-9397-08002B2CF9AE}" pid="5" name="MSIP_Label_e72a09c5-6e26-4737-a926-47ef1ab198ae_SetDate">
    <vt:lpwstr>2020-01-14T15:29:33.5041388Z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a28694a9-850f-4e19-a122-0e6fa1e4b031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  <property fmtid="{D5CDD505-2E9C-101B-9397-08002B2CF9AE}" pid="11" name="ContentTypeId">
    <vt:lpwstr>0x010100CF75DCF42861D643BEA41C7D9D9ECF01</vt:lpwstr>
  </property>
</Properties>
</file>